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8" r:id="rId3"/>
    <p:sldId id="260" r:id="rId4"/>
    <p:sldId id="298" r:id="rId5"/>
    <p:sldId id="299" r:id="rId6"/>
    <p:sldId id="300" r:id="rId7"/>
    <p:sldId id="301" r:id="rId8"/>
    <p:sldId id="302" r:id="rId9"/>
    <p:sldId id="303" r:id="rId10"/>
    <p:sldId id="307" r:id="rId11"/>
    <p:sldId id="305" r:id="rId12"/>
    <p:sldId id="312" r:id="rId13"/>
    <p:sldId id="292" r:id="rId14"/>
    <p:sldId id="309" r:id="rId15"/>
    <p:sldId id="294" r:id="rId16"/>
    <p:sldId id="308" r:id="rId17"/>
    <p:sldId id="311" r:id="rId18"/>
    <p:sldId id="310" r:id="rId19"/>
    <p:sldId id="261" r:id="rId20"/>
    <p:sldId id="289" r:id="rId21"/>
    <p:sldId id="290" r:id="rId22"/>
    <p:sldId id="291" r:id="rId23"/>
    <p:sldId id="295" r:id="rId24"/>
    <p:sldId id="296" r:id="rId25"/>
    <p:sldId id="297"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76A904C-2AD9-412D-9336-E3D7BBA1BDA5}" v="6192" dt="2025-03-20T16:36:55.86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38" autoAdjust="0"/>
    <p:restoredTop sz="94660"/>
  </p:normalViewPr>
  <p:slideViewPr>
    <p:cSldViewPr snapToGrid="0">
      <p:cViewPr varScale="1">
        <p:scale>
          <a:sx n="100" d="100"/>
          <a:sy n="100" d="100"/>
        </p:scale>
        <p:origin x="78"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688B4C-378F-7E9D-77AE-67CE5CF0F62F}"/>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3DF5B8BD-B583-8832-F0C2-5BA5404AF51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278B9163-4E27-BA18-455C-90C911E93960}"/>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5047393C-5F37-1141-BDC1-71F22F14BCF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1974596-FB60-73A8-F6A9-06D6B087604A}"/>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5652305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7951A1-4F87-573D-5591-51F6C7A323CD}"/>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D8B68058-D826-BF1C-5C9E-6C51AA7C314F}"/>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EEE7B262-641B-2239-70ED-6191B34EA304}"/>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512A73AC-07D1-F3CF-3856-C2FD8FCE560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FB271C2-7172-F60B-D211-EE4EF2BFBE55}"/>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35718807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254F65F-12A2-6D1A-CDC0-9FD879C7C4C5}"/>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9AF75749-BCD4-5A14-0479-8181DC481517}"/>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7994877F-B85D-F527-5F24-1E3F507A1267}"/>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140A6BEA-A040-B767-7B86-552434D6DB0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27A0D79-2462-948B-EBEF-32A75E0D45DB}"/>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3801307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7D0444-3326-3DFB-5C74-613ADED274C6}"/>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7BBDD054-6225-3A98-0092-2EB7C0D094C5}"/>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74CA3C50-2F07-7B22-76F4-7442A9A1CB88}"/>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7C5F8B33-3D07-0369-D0CF-ACD49346EEC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3D168E6-B1E8-B3F5-4335-DB5A2DC85C41}"/>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4718492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8CA6D-86EB-ABC0-AB7E-3DAC0A9E46C3}"/>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729C7E1F-6690-5A23-DA3D-5CC73718A47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423EA2A6-903C-71F7-0865-61B4B64449D6}"/>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B133F75C-EE02-C23C-D5F9-6E9A8CE47A3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B367A64-741A-0C6A-ED9B-69A74AA9F3A7}"/>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39001031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0C040-3CCE-D10A-BD3B-46F27F01E571}"/>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3F75BA7A-734F-3295-67E3-C148BD1599EE}"/>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9028F248-D6D2-25E9-47D8-035BEE48973B}"/>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ABA5CC9D-820D-7E60-A251-AF2917E4CC73}"/>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6" name="Footer Placeholder 5">
            <a:extLst>
              <a:ext uri="{FF2B5EF4-FFF2-40B4-BE49-F238E27FC236}">
                <a16:creationId xmlns:a16="http://schemas.microsoft.com/office/drawing/2014/main" id="{BE10976A-08DF-156D-F7F2-343FBB5699DF}"/>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743A147F-C42A-A616-0C90-6EF664B21F7A}"/>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1191871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71D0D0-5255-99E4-D3E7-D8DD435FFAEE}"/>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BA707DA0-39B4-4903-64E0-827C92D0B2C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D9974652-504B-3D32-0287-7BB126340D4F}"/>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95C55CF3-D2F7-CD67-1E80-65D61DF0D0A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67D84A12-838F-302E-EC93-1E9F987CF90C}"/>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3B56D62-F740-8810-7D99-3301FD5AA460}"/>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8" name="Footer Placeholder 7">
            <a:extLst>
              <a:ext uri="{FF2B5EF4-FFF2-40B4-BE49-F238E27FC236}">
                <a16:creationId xmlns:a16="http://schemas.microsoft.com/office/drawing/2014/main" id="{A760365D-095F-7FAB-FD8E-AC51BB5A6A09}"/>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BBCA8E29-A4D8-AF0E-2CCC-138FF86F5EB0}"/>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9969529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102976-F8B9-0EA2-B8F5-2129C51AECCE}"/>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CB4FB962-4651-8FCB-96F6-C308DD69854E}"/>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4" name="Footer Placeholder 3">
            <a:extLst>
              <a:ext uri="{FF2B5EF4-FFF2-40B4-BE49-F238E27FC236}">
                <a16:creationId xmlns:a16="http://schemas.microsoft.com/office/drawing/2014/main" id="{4BF41A05-F26A-C952-9D3D-827E5C9F6A4C}"/>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981553D8-57E0-4FA1-AB84-528D1A790EE1}"/>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1539756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43FDBD5-AA08-6B49-2263-BFCDB8902297}"/>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3" name="Footer Placeholder 2">
            <a:extLst>
              <a:ext uri="{FF2B5EF4-FFF2-40B4-BE49-F238E27FC236}">
                <a16:creationId xmlns:a16="http://schemas.microsoft.com/office/drawing/2014/main" id="{47CC3294-931C-C853-B62B-6FAE0C69CB1D}"/>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9D969542-3CC9-4263-C053-618D7ADE219E}"/>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13825530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F2126C-4B66-BFB0-A8C4-9AABB38E775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646DE2DA-C286-08E1-DE03-2C8DFAEDB0B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52BA5DDB-27A4-E35C-2BFE-CF354B4EF30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6080AB24-9209-6003-B8CA-18110A1CBD8B}"/>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6" name="Footer Placeholder 5">
            <a:extLst>
              <a:ext uri="{FF2B5EF4-FFF2-40B4-BE49-F238E27FC236}">
                <a16:creationId xmlns:a16="http://schemas.microsoft.com/office/drawing/2014/main" id="{AFB85219-EFFA-7DEB-6C2F-3F622592A6A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4B0E002-37B1-1064-D433-01C0C18370A9}"/>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8444763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E3EB5A-4530-08AF-8AD2-7B11969F028E}"/>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AD27C307-2892-2367-1262-C6C3F2CBEA2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482803B0-04F3-7BB7-09F7-9EF1F6FEFF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8CD71932-E99E-D11C-455E-9BF134491E45}"/>
              </a:ext>
            </a:extLst>
          </p:cNvPr>
          <p:cNvSpPr>
            <a:spLocks noGrp="1"/>
          </p:cNvSpPr>
          <p:nvPr>
            <p:ph type="dt" sz="half" idx="10"/>
          </p:nvPr>
        </p:nvSpPr>
        <p:spPr/>
        <p:txBody>
          <a:bodyPr/>
          <a:lstStyle/>
          <a:p>
            <a:fld id="{57D834D3-4BF3-4220-ABB0-9F3024D1ACD9}" type="datetimeFigureOut">
              <a:rPr lang="en-GB" smtClean="0"/>
              <a:t>20/03/2025</a:t>
            </a:fld>
            <a:endParaRPr lang="en-GB"/>
          </a:p>
        </p:txBody>
      </p:sp>
      <p:sp>
        <p:nvSpPr>
          <p:cNvPr id="6" name="Footer Placeholder 5">
            <a:extLst>
              <a:ext uri="{FF2B5EF4-FFF2-40B4-BE49-F238E27FC236}">
                <a16:creationId xmlns:a16="http://schemas.microsoft.com/office/drawing/2014/main" id="{B653FA5A-6CB7-FF8A-BA20-15153BB2D445}"/>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2B6B838-189D-16C3-DEBE-1AC51CD77E9A}"/>
              </a:ext>
            </a:extLst>
          </p:cNvPr>
          <p:cNvSpPr>
            <a:spLocks noGrp="1"/>
          </p:cNvSpPr>
          <p:nvPr>
            <p:ph type="sldNum" sz="quarter" idx="12"/>
          </p:nvPr>
        </p:nvSpPr>
        <p:spPr/>
        <p:txBody>
          <a:bodyPr/>
          <a:lstStyle/>
          <a:p>
            <a:fld id="{828AD120-10E3-475F-A7AD-ACCF10F0A0C9}" type="slidenum">
              <a:rPr lang="en-GB" smtClean="0"/>
              <a:t>‹#›</a:t>
            </a:fld>
            <a:endParaRPr lang="en-GB"/>
          </a:p>
        </p:txBody>
      </p:sp>
    </p:spTree>
    <p:extLst>
      <p:ext uri="{BB962C8B-B14F-4D97-AF65-F5344CB8AC3E}">
        <p14:creationId xmlns:p14="http://schemas.microsoft.com/office/powerpoint/2010/main" val="29483465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128EA17-B436-17D6-4864-F9336757F29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a:extLst>
              <a:ext uri="{FF2B5EF4-FFF2-40B4-BE49-F238E27FC236}">
                <a16:creationId xmlns:a16="http://schemas.microsoft.com/office/drawing/2014/main" id="{1FF53A3C-F6FB-4121-F681-0CDC7ACDDB2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AC1D7E3A-B43D-1BA0-887C-8010BE0491B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57D834D3-4BF3-4220-ABB0-9F3024D1ACD9}" type="datetimeFigureOut">
              <a:rPr lang="en-GB" smtClean="0"/>
              <a:t>20/03/2025</a:t>
            </a:fld>
            <a:endParaRPr lang="en-GB"/>
          </a:p>
        </p:txBody>
      </p:sp>
      <p:sp>
        <p:nvSpPr>
          <p:cNvPr id="5" name="Footer Placeholder 4">
            <a:extLst>
              <a:ext uri="{FF2B5EF4-FFF2-40B4-BE49-F238E27FC236}">
                <a16:creationId xmlns:a16="http://schemas.microsoft.com/office/drawing/2014/main" id="{FB1E1ABC-DDE5-CE8C-F1C1-82BBA325569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1D250208-778D-6B4B-3306-6363F2B66B4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28AD120-10E3-475F-A7AD-ACCF10F0A0C9}" type="slidenum">
              <a:rPr lang="en-GB" smtClean="0"/>
              <a:t>‹#›</a:t>
            </a:fld>
            <a:endParaRPr lang="en-GB"/>
          </a:p>
        </p:txBody>
      </p:sp>
    </p:spTree>
    <p:extLst>
      <p:ext uri="{BB962C8B-B14F-4D97-AF65-F5344CB8AC3E}">
        <p14:creationId xmlns:p14="http://schemas.microsoft.com/office/powerpoint/2010/main" val="136995078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 name="Group 18">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20"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4" name="Freeform: Shape 2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E357FBE-C6BD-B834-9C73-464090D43667}"/>
              </a:ext>
            </a:extLst>
          </p:cNvPr>
          <p:cNvSpPr>
            <a:spLocks noGrp="1"/>
          </p:cNvSpPr>
          <p:nvPr>
            <p:ph type="ctrTitle"/>
          </p:nvPr>
        </p:nvSpPr>
        <p:spPr>
          <a:xfrm>
            <a:off x="789708" y="841664"/>
            <a:ext cx="4874661" cy="5156800"/>
          </a:xfrm>
        </p:spPr>
        <p:txBody>
          <a:bodyPr anchor="ctr">
            <a:normAutofit/>
          </a:bodyPr>
          <a:lstStyle/>
          <a:p>
            <a:pPr algn="l"/>
            <a:r>
              <a:rPr lang="en-GB" sz="4800" dirty="0">
                <a:solidFill>
                  <a:schemeClr val="bg1"/>
                </a:solidFill>
              </a:rPr>
              <a:t>SRRS TRAINING</a:t>
            </a:r>
          </a:p>
        </p:txBody>
      </p:sp>
      <p:sp>
        <p:nvSpPr>
          <p:cNvPr id="3" name="Subtitle 2">
            <a:extLst>
              <a:ext uri="{FF2B5EF4-FFF2-40B4-BE49-F238E27FC236}">
                <a16:creationId xmlns:a16="http://schemas.microsoft.com/office/drawing/2014/main" id="{96A13D78-6245-36DC-9DAE-3686D6A0F665}"/>
              </a:ext>
            </a:extLst>
          </p:cNvPr>
          <p:cNvSpPr>
            <a:spLocks noGrp="1"/>
          </p:cNvSpPr>
          <p:nvPr>
            <p:ph type="subTitle" idx="1"/>
          </p:nvPr>
        </p:nvSpPr>
        <p:spPr>
          <a:xfrm>
            <a:off x="6534687" y="841664"/>
            <a:ext cx="4867605" cy="5156800"/>
          </a:xfrm>
        </p:spPr>
        <p:txBody>
          <a:bodyPr anchor="ctr">
            <a:normAutofit/>
          </a:bodyPr>
          <a:lstStyle/>
          <a:p>
            <a:pPr algn="l"/>
            <a:r>
              <a:rPr lang="en-GB" dirty="0">
                <a:solidFill>
                  <a:schemeClr val="tx2"/>
                </a:solidFill>
              </a:rPr>
              <a:t>Assistant Referees</a:t>
            </a:r>
          </a:p>
        </p:txBody>
      </p:sp>
    </p:spTree>
    <p:extLst>
      <p:ext uri="{BB962C8B-B14F-4D97-AF65-F5344CB8AC3E}">
        <p14:creationId xmlns:p14="http://schemas.microsoft.com/office/powerpoint/2010/main" val="2831521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9F65AC2-264B-36FB-5765-A2DDDAAAABA0}"/>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25BE5AC-1EF0-9AC8-2A53-C738B4C16BAC}"/>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279C35CE-6ACD-11A8-F33F-3901D25A1D6A}"/>
              </a:ext>
            </a:extLst>
          </p:cNvPr>
          <p:cNvSpPr>
            <a:spLocks noGrp="1"/>
          </p:cNvSpPr>
          <p:nvPr>
            <p:ph idx="1"/>
          </p:nvPr>
        </p:nvSpPr>
        <p:spPr>
          <a:xfrm>
            <a:off x="6464410" y="841247"/>
            <a:ext cx="4484536" cy="5340097"/>
          </a:xfrm>
        </p:spPr>
        <p:txBody>
          <a:bodyPr anchor="ctr">
            <a:normAutofit lnSpcReduction="10000"/>
          </a:bodyPr>
          <a:lstStyle/>
          <a:p>
            <a:pPr marL="342900" lvl="1" indent="-342900"/>
            <a:endParaRPr lang="en-GB" sz="1400" dirty="0">
              <a:solidFill>
                <a:schemeClr val="tx2"/>
              </a:solidFill>
            </a:endParaRPr>
          </a:p>
          <a:p>
            <a:pPr marL="342900" lvl="1" indent="-342900"/>
            <a:endParaRPr lang="en-GB" sz="1400" dirty="0">
              <a:solidFill>
                <a:schemeClr val="tx2"/>
              </a:solidFill>
            </a:endParaRPr>
          </a:p>
          <a:p>
            <a:pPr marL="0" lvl="1" indent="0">
              <a:buNone/>
            </a:pPr>
            <a:endParaRPr lang="en-GB" sz="1400" dirty="0">
              <a:solidFill>
                <a:schemeClr val="tx2"/>
              </a:solidFill>
            </a:endParaRPr>
          </a:p>
          <a:p>
            <a:pPr marL="342900" lvl="1" indent="-342900"/>
            <a:r>
              <a:rPr lang="en-GB" sz="1400" dirty="0">
                <a:solidFill>
                  <a:schemeClr val="tx2"/>
                </a:solidFill>
              </a:rPr>
              <a:t>From outside their 22m, the Red player kicks the ball. A blue player standing in-touch catches the ball after it has crossed the plane of touch (the ball has not bounced in-field):</a:t>
            </a:r>
          </a:p>
          <a:p>
            <a:pPr marL="800100" lvl="2" indent="-342900"/>
            <a:r>
              <a:rPr lang="en-GB" sz="1400" dirty="0">
                <a:solidFill>
                  <a:schemeClr val="tx2"/>
                </a:solidFill>
              </a:rPr>
              <a:t>Is the ball in touch?</a:t>
            </a:r>
          </a:p>
          <a:p>
            <a:pPr marL="800100" lvl="2" indent="-342900"/>
            <a:r>
              <a:rPr lang="en-GB" sz="1400" dirty="0">
                <a:solidFill>
                  <a:schemeClr val="tx2"/>
                </a:solidFill>
              </a:rPr>
              <a:t>What is the decision?</a:t>
            </a:r>
          </a:p>
          <a:p>
            <a:pPr marL="800100" lvl="2" indent="-342900"/>
            <a:r>
              <a:rPr lang="en-GB" sz="1400" dirty="0">
                <a:solidFill>
                  <a:schemeClr val="tx2"/>
                </a:solidFill>
              </a:rPr>
              <a:t>What is the AR’s action?</a:t>
            </a:r>
          </a:p>
          <a:p>
            <a:pPr marL="800100" lvl="2" indent="-342900"/>
            <a:endParaRPr lang="en-GB" sz="1400" dirty="0">
              <a:solidFill>
                <a:schemeClr val="tx2"/>
              </a:solidFill>
            </a:endParaRPr>
          </a:p>
          <a:p>
            <a:pPr marL="342900" lvl="1" indent="-342900"/>
            <a:r>
              <a:rPr lang="en-GB" sz="1400" dirty="0">
                <a:solidFill>
                  <a:schemeClr val="tx2"/>
                </a:solidFill>
              </a:rPr>
              <a:t>Answers:</a:t>
            </a:r>
          </a:p>
          <a:p>
            <a:pPr marL="800100" lvl="2" indent="-342900">
              <a:spcAft>
                <a:spcPts val="600"/>
              </a:spcAft>
            </a:pPr>
            <a:r>
              <a:rPr lang="en-GB" sz="1400" dirty="0">
                <a:solidFill>
                  <a:schemeClr val="tx2"/>
                </a:solidFill>
              </a:rPr>
              <a:t>Yes</a:t>
            </a:r>
          </a:p>
          <a:p>
            <a:pPr marL="800100" lvl="2" indent="-342900">
              <a:spcAft>
                <a:spcPts val="600"/>
              </a:spcAft>
            </a:pPr>
            <a:r>
              <a:rPr lang="en-GB" sz="1400" dirty="0">
                <a:solidFill>
                  <a:schemeClr val="tx2"/>
                </a:solidFill>
              </a:rPr>
              <a:t>Line Out where the ball reaches the touchline or in line with where Red kicked the ball, whichever is nearer to Red’s tryline – No Gain in Ground.</a:t>
            </a:r>
          </a:p>
          <a:p>
            <a:pPr marL="800100" lvl="2" indent="-342900">
              <a:spcAft>
                <a:spcPts val="600"/>
              </a:spcAft>
            </a:pPr>
            <a:r>
              <a:rPr lang="en-GB" sz="1400" dirty="0">
                <a:solidFill>
                  <a:schemeClr val="tx2"/>
                </a:solidFill>
              </a:rPr>
              <a:t>Flag up to indicate touch, then point with flag back to where the kicker was, or where the ball went into touch, if it was nearer to the goal line, and raise flag at mark of touch.  Keep an eye on the ball as it may still be live.  Get to the mark of touch quickly if quick throw is likely.  </a:t>
            </a:r>
          </a:p>
          <a:p>
            <a:pPr marL="342900" lvl="1" indent="-342900"/>
            <a:endParaRPr lang="en-GB" sz="1400" dirty="0">
              <a:solidFill>
                <a:schemeClr val="tx2"/>
              </a:solidFill>
            </a:endParaRPr>
          </a:p>
          <a:p>
            <a:pPr marL="1257300" lvl="3" indent="-342900"/>
            <a:endParaRPr lang="en-GB" sz="1400" dirty="0">
              <a:solidFill>
                <a:schemeClr val="tx2"/>
              </a:solidFill>
            </a:endParaRPr>
          </a:p>
          <a:p>
            <a:pPr marL="457200" lvl="2" indent="0">
              <a:buNone/>
            </a:pPr>
            <a:endParaRPr lang="en-GB" sz="1400" dirty="0">
              <a:solidFill>
                <a:schemeClr val="tx2"/>
              </a:solidFill>
            </a:endParaRPr>
          </a:p>
          <a:p>
            <a:pPr marL="800100" lvl="2" indent="-342900"/>
            <a:endParaRPr lang="en-GB" sz="1400" dirty="0">
              <a:solidFill>
                <a:schemeClr val="tx2"/>
              </a:solidFill>
            </a:endParaRPr>
          </a:p>
          <a:p>
            <a:pPr marL="800100" lvl="2" indent="-342900"/>
            <a:endParaRPr lang="en-GB" sz="1400" dirty="0">
              <a:solidFill>
                <a:schemeClr val="tx2"/>
              </a:solidFill>
            </a:endParaRPr>
          </a:p>
          <a:p>
            <a:pPr marL="800100" lvl="2" indent="-342900"/>
            <a:endParaRPr lang="en-GB" sz="1400" dirty="0">
              <a:solidFill>
                <a:schemeClr val="tx2"/>
              </a:solidFill>
            </a:endParaRPr>
          </a:p>
          <a:p>
            <a:pPr lvl="1"/>
            <a:endParaRPr lang="en-GB" sz="1400" dirty="0">
              <a:solidFill>
                <a:schemeClr val="tx2"/>
              </a:solidFill>
            </a:endParaRPr>
          </a:p>
        </p:txBody>
      </p:sp>
    </p:spTree>
    <p:extLst>
      <p:ext uri="{BB962C8B-B14F-4D97-AF65-F5344CB8AC3E}">
        <p14:creationId xmlns:p14="http://schemas.microsoft.com/office/powerpoint/2010/main" val="398749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C110382-44A7-9D7E-03D7-476C11350174}"/>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93FBE4B-E784-49E4-CE8C-DB9D5B950F61}"/>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0E57DE04-C32E-908F-86AE-892E202190DD}"/>
              </a:ext>
            </a:extLst>
          </p:cNvPr>
          <p:cNvSpPr>
            <a:spLocks noGrp="1"/>
          </p:cNvSpPr>
          <p:nvPr>
            <p:ph idx="1"/>
          </p:nvPr>
        </p:nvSpPr>
        <p:spPr>
          <a:xfrm>
            <a:off x="6464410" y="841247"/>
            <a:ext cx="4484536" cy="5340097"/>
          </a:xfrm>
        </p:spPr>
        <p:txBody>
          <a:bodyPr anchor="ctr">
            <a:normAutofit/>
          </a:bodyPr>
          <a:lstStyle/>
          <a:p>
            <a:pPr marL="342900" lvl="1" indent="-342900"/>
            <a:r>
              <a:rPr lang="en-GB" sz="1800">
                <a:solidFill>
                  <a:schemeClr val="tx2"/>
                </a:solidFill>
              </a:rPr>
              <a:t>A quick throw-in is disallowed and a lineout awarded to the same team if:</a:t>
            </a:r>
          </a:p>
          <a:p>
            <a:pPr marL="800100" lvl="2" indent="-342900"/>
            <a:r>
              <a:rPr lang="en-GB" sz="1800">
                <a:solidFill>
                  <a:schemeClr val="tx2"/>
                </a:solidFill>
              </a:rPr>
              <a:t>A line out has already been formed.</a:t>
            </a:r>
          </a:p>
          <a:p>
            <a:pPr marL="800100" lvl="2" indent="-342900"/>
            <a:r>
              <a:rPr lang="en-GB" sz="1800">
                <a:solidFill>
                  <a:schemeClr val="tx2"/>
                </a:solidFill>
              </a:rPr>
              <a:t>The ball has been touched after it went into touch by anyone other than the player throwing in or the player who carried the ball into touch.</a:t>
            </a:r>
          </a:p>
          <a:p>
            <a:pPr marL="800100" lvl="2" indent="-342900"/>
            <a:r>
              <a:rPr lang="en-GB" sz="1800">
                <a:solidFill>
                  <a:schemeClr val="tx2"/>
                </a:solidFill>
              </a:rPr>
              <a:t>A different ball is used from the one that originally went into touch. </a:t>
            </a:r>
          </a:p>
          <a:p>
            <a:pPr marL="342900" lvl="1" indent="-342900"/>
            <a:endParaRPr lang="en-GB" sz="1800">
              <a:solidFill>
                <a:schemeClr val="tx2"/>
              </a:solidFill>
            </a:endParaRPr>
          </a:p>
          <a:p>
            <a:pPr marL="1257300" lvl="3" indent="-342900"/>
            <a:endParaRPr lang="en-GB">
              <a:solidFill>
                <a:schemeClr val="tx2"/>
              </a:solidFill>
            </a:endParaRPr>
          </a:p>
          <a:p>
            <a:pPr marL="457200" lvl="2" indent="0">
              <a:buNone/>
            </a:pPr>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lvl="1"/>
            <a:endParaRPr lang="en-GB" sz="1800">
              <a:solidFill>
                <a:schemeClr val="tx2"/>
              </a:solidFill>
            </a:endParaRPr>
          </a:p>
        </p:txBody>
      </p:sp>
    </p:spTree>
    <p:extLst>
      <p:ext uri="{BB962C8B-B14F-4D97-AF65-F5344CB8AC3E}">
        <p14:creationId xmlns:p14="http://schemas.microsoft.com/office/powerpoint/2010/main" val="3807928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C3821B0-4783-70AA-28E5-AF0009A3A910}"/>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4A85C235-AC19-A47A-5C26-47849D6DD5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D01D8980-CF08-9185-0328-25AF9F064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234553A4-41F8-4347-FF32-86E57D9BD7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B3B6DE3F-C9AD-AA8B-2A77-DC921D4108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4C5FDAED-6A26-966C-6594-3BE17BE4CE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1AC424EF-FE74-084E-B0C2-B49CD5A757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F9AAD68A-9753-9FE5-789F-DBD7ADE874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228CC73A-F911-D762-BD5E-34B1ECA30D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D2EF2A5C-36CE-D4C1-59AC-FFECDFC09B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BEA7DF25-26E8-CC37-B25D-B5A2E5BF03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608165DF-FEFE-FB5B-5FB8-8D3FA6C2B5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B8309BDE-0E13-18D5-93AA-BF1C1BBDF1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FD07368F-BDD7-8693-FF9A-96C40650F4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6FCC344-48BE-3694-7B20-582D42DFEEE2}"/>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Kick Laws</a:t>
            </a:r>
          </a:p>
        </p:txBody>
      </p:sp>
      <p:sp>
        <p:nvSpPr>
          <p:cNvPr id="3" name="Content Placeholder 2">
            <a:extLst>
              <a:ext uri="{FF2B5EF4-FFF2-40B4-BE49-F238E27FC236}">
                <a16:creationId xmlns:a16="http://schemas.microsoft.com/office/drawing/2014/main" id="{6CEB2CF5-270B-AB9C-8905-1C61CAAC0053}"/>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At a conversion or Penalty Goal, Red kick the ball, it bounces on the ground before going over the bar through the posts:</a:t>
            </a:r>
          </a:p>
          <a:p>
            <a:pPr marL="800100" lvl="2" indent="-342900"/>
            <a:r>
              <a:rPr lang="en-GB" sz="1800" dirty="0">
                <a:solidFill>
                  <a:schemeClr val="tx2"/>
                </a:solidFill>
              </a:rPr>
              <a:t>Is the kick successful?</a:t>
            </a:r>
          </a:p>
          <a:p>
            <a:pPr marL="457200" lvl="2" indent="0">
              <a:buNone/>
            </a:pPr>
            <a:endParaRPr lang="en-GB" sz="1400" dirty="0">
              <a:solidFill>
                <a:schemeClr val="tx2"/>
              </a:solidFill>
            </a:endParaRPr>
          </a:p>
          <a:p>
            <a:pPr marL="342900" lvl="1" indent="-342900"/>
            <a:r>
              <a:rPr lang="en-GB" sz="1800" dirty="0">
                <a:solidFill>
                  <a:schemeClr val="tx2"/>
                </a:solidFill>
              </a:rPr>
              <a:t>Answer</a:t>
            </a:r>
          </a:p>
          <a:p>
            <a:pPr marL="800100" lvl="2" indent="-342900"/>
            <a:r>
              <a:rPr lang="en-GB" sz="1800" dirty="0">
                <a:solidFill>
                  <a:schemeClr val="tx2"/>
                </a:solidFill>
              </a:rPr>
              <a:t>No, the ball is not allowed to touch a team-mate or the ground before going over the posts.</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387214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2">
            <a:lumMod val="75000"/>
            <a:lumOff val="25000"/>
          </a:schemeClr>
        </a:solidFill>
        <a:effectLst/>
      </p:bgPr>
    </p:bg>
    <p:spTree>
      <p:nvGrpSpPr>
        <p:cNvPr id="1" name="">
          <a:extLst>
            <a:ext uri="{FF2B5EF4-FFF2-40B4-BE49-F238E27FC236}">
              <a16:creationId xmlns:a16="http://schemas.microsoft.com/office/drawing/2014/main" id="{93723033-7E1E-EA1E-5997-B91026AB4C4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43E68EE-A6BB-E126-BE4C-B899D5EA25EE}"/>
              </a:ext>
            </a:extLst>
          </p:cNvPr>
          <p:cNvSpPr>
            <a:spLocks noGrp="1"/>
          </p:cNvSpPr>
          <p:nvPr>
            <p:ph type="title"/>
          </p:nvPr>
        </p:nvSpPr>
        <p:spPr/>
        <p:txBody>
          <a:bodyPr/>
          <a:lstStyle/>
          <a:p>
            <a:r>
              <a:rPr lang="en-GB" dirty="0">
                <a:solidFill>
                  <a:srgbClr val="FFFF00"/>
                </a:solidFill>
              </a:rPr>
              <a:t>Pre-Game Brief - ARs</a:t>
            </a:r>
          </a:p>
        </p:txBody>
      </p:sp>
      <p:sp>
        <p:nvSpPr>
          <p:cNvPr id="5" name="Content Placeholder 4">
            <a:extLst>
              <a:ext uri="{FF2B5EF4-FFF2-40B4-BE49-F238E27FC236}">
                <a16:creationId xmlns:a16="http://schemas.microsoft.com/office/drawing/2014/main" id="{AB3BABB1-A69F-A048-D8F7-F0E558D911DF}"/>
              </a:ext>
            </a:extLst>
          </p:cNvPr>
          <p:cNvSpPr>
            <a:spLocks noGrp="1"/>
          </p:cNvSpPr>
          <p:nvPr>
            <p:ph idx="1"/>
          </p:nvPr>
        </p:nvSpPr>
        <p:spPr/>
        <p:txBody>
          <a:bodyPr/>
          <a:lstStyle/>
          <a:p>
            <a:endParaRPr lang="en-GB"/>
          </a:p>
        </p:txBody>
      </p:sp>
      <p:pic>
        <p:nvPicPr>
          <p:cNvPr id="7" name="Picture 6">
            <a:extLst>
              <a:ext uri="{FF2B5EF4-FFF2-40B4-BE49-F238E27FC236}">
                <a16:creationId xmlns:a16="http://schemas.microsoft.com/office/drawing/2014/main" id="{7F0BB1A3-DB83-2F22-55B3-99B8C667F866}"/>
              </a:ext>
            </a:extLst>
          </p:cNvPr>
          <p:cNvPicPr>
            <a:picLocks noChangeAspect="1"/>
          </p:cNvPicPr>
          <p:nvPr/>
        </p:nvPicPr>
        <p:blipFill>
          <a:blip r:embed="rId2"/>
          <a:stretch>
            <a:fillRect/>
          </a:stretch>
        </p:blipFill>
        <p:spPr>
          <a:xfrm>
            <a:off x="0" y="-5603"/>
            <a:ext cx="12192000" cy="6863603"/>
          </a:xfrm>
          <a:prstGeom prst="rect">
            <a:avLst/>
          </a:prstGeom>
        </p:spPr>
      </p:pic>
      <p:sp>
        <p:nvSpPr>
          <p:cNvPr id="3" name="Oval 2">
            <a:extLst>
              <a:ext uri="{FF2B5EF4-FFF2-40B4-BE49-F238E27FC236}">
                <a16:creationId xmlns:a16="http://schemas.microsoft.com/office/drawing/2014/main" id="{76461917-4D30-366B-B7E5-01336646F1DB}"/>
              </a:ext>
            </a:extLst>
          </p:cNvPr>
          <p:cNvSpPr/>
          <p:nvPr/>
        </p:nvSpPr>
        <p:spPr>
          <a:xfrm>
            <a:off x="2857500" y="0"/>
            <a:ext cx="3343275" cy="6858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Oval 3">
            <a:extLst>
              <a:ext uri="{FF2B5EF4-FFF2-40B4-BE49-F238E27FC236}">
                <a16:creationId xmlns:a16="http://schemas.microsoft.com/office/drawing/2014/main" id="{4BBB5754-1DEB-3513-CABE-349A6621FAFB}"/>
              </a:ext>
            </a:extLst>
          </p:cNvPr>
          <p:cNvSpPr/>
          <p:nvPr/>
        </p:nvSpPr>
        <p:spPr>
          <a:xfrm>
            <a:off x="85725" y="2341563"/>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a:extLst>
              <a:ext uri="{FF2B5EF4-FFF2-40B4-BE49-F238E27FC236}">
                <a16:creationId xmlns:a16="http://schemas.microsoft.com/office/drawing/2014/main" id="{1D26CCB2-9173-E2F5-E7AB-D85E86F62506}"/>
              </a:ext>
            </a:extLst>
          </p:cNvPr>
          <p:cNvSpPr/>
          <p:nvPr/>
        </p:nvSpPr>
        <p:spPr>
          <a:xfrm>
            <a:off x="0" y="-77787"/>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a:extLst>
              <a:ext uri="{FF2B5EF4-FFF2-40B4-BE49-F238E27FC236}">
                <a16:creationId xmlns:a16="http://schemas.microsoft.com/office/drawing/2014/main" id="{E80C3678-80DB-1962-EC85-50779F3AC246}"/>
              </a:ext>
            </a:extLst>
          </p:cNvPr>
          <p:cNvSpPr/>
          <p:nvPr/>
        </p:nvSpPr>
        <p:spPr>
          <a:xfrm>
            <a:off x="5984708" y="-5603"/>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a:extLst>
              <a:ext uri="{FF2B5EF4-FFF2-40B4-BE49-F238E27FC236}">
                <a16:creationId xmlns:a16="http://schemas.microsoft.com/office/drawing/2014/main" id="{B4625A57-BFCC-34BB-0B59-BE8A08490C0D}"/>
              </a:ext>
            </a:extLst>
          </p:cNvPr>
          <p:cNvSpPr/>
          <p:nvPr/>
        </p:nvSpPr>
        <p:spPr>
          <a:xfrm>
            <a:off x="6019800" y="2119381"/>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a:extLst>
              <a:ext uri="{FF2B5EF4-FFF2-40B4-BE49-F238E27FC236}">
                <a16:creationId xmlns:a16="http://schemas.microsoft.com/office/drawing/2014/main" id="{9E5C9C42-CF73-9DBC-98BF-0E283CEAEFD3}"/>
              </a:ext>
            </a:extLst>
          </p:cNvPr>
          <p:cNvSpPr/>
          <p:nvPr/>
        </p:nvSpPr>
        <p:spPr>
          <a:xfrm>
            <a:off x="5984708" y="4258469"/>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a:extLst>
              <a:ext uri="{FF2B5EF4-FFF2-40B4-BE49-F238E27FC236}">
                <a16:creationId xmlns:a16="http://schemas.microsoft.com/office/drawing/2014/main" id="{4A96CF4C-4542-536E-E077-E80A95E6D232}"/>
              </a:ext>
            </a:extLst>
          </p:cNvPr>
          <p:cNvSpPr/>
          <p:nvPr/>
        </p:nvSpPr>
        <p:spPr>
          <a:xfrm>
            <a:off x="9029702" y="-53562"/>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a:extLst>
              <a:ext uri="{FF2B5EF4-FFF2-40B4-BE49-F238E27FC236}">
                <a16:creationId xmlns:a16="http://schemas.microsoft.com/office/drawing/2014/main" id="{84965253-6382-81E6-0804-3A262B4DE6B6}"/>
              </a:ext>
            </a:extLst>
          </p:cNvPr>
          <p:cNvSpPr/>
          <p:nvPr/>
        </p:nvSpPr>
        <p:spPr>
          <a:xfrm>
            <a:off x="9180095" y="2102454"/>
            <a:ext cx="3162300" cy="2667000"/>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a:extLst>
              <a:ext uri="{FF2B5EF4-FFF2-40B4-BE49-F238E27FC236}">
                <a16:creationId xmlns:a16="http://schemas.microsoft.com/office/drawing/2014/main" id="{8EF747C4-FDDC-ECC3-2C60-07F681C45223}"/>
              </a:ext>
            </a:extLst>
          </p:cNvPr>
          <p:cNvSpPr/>
          <p:nvPr/>
        </p:nvSpPr>
        <p:spPr>
          <a:xfrm>
            <a:off x="9088354" y="4456497"/>
            <a:ext cx="3162300" cy="2449462"/>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97394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subTnLst>
                                    <p:set>
                                      <p:cBhvr override="childStyle">
                                        <p:cTn dur="1" fill="hold" display="0" masterRel="nextClick" afterEffect="1"/>
                                        <p:tgtEl>
                                          <p:spTgt spid="6"/>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heel(1)">
                                      <p:cBhvr>
                                        <p:cTn id="17" dur="2000"/>
                                        <p:tgtEl>
                                          <p:spTgt spid="3"/>
                                        </p:tgtEl>
                                      </p:cBhvr>
                                    </p:animEffect>
                                  </p:childTnLst>
                                  <p:subTnLst>
                                    <p:set>
                                      <p:cBhvr override="childStyle">
                                        <p:cTn dur="1" fill="hold" display="0" masterRel="nextClick" afterEffect="1"/>
                                        <p:tgtEl>
                                          <p:spTgt spid="3"/>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heel(1)">
                                      <p:cBhvr>
                                        <p:cTn id="27" dur="20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20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heel(1)">
                                      <p:cBhvr>
                                        <p:cTn id="37" dur="2000"/>
                                        <p:tgtEl>
                                          <p:spTgt spid="11"/>
                                        </p:tgtEl>
                                      </p:cBhvr>
                                    </p:animEffect>
                                  </p:childTnLst>
                                  <p:subTnLst>
                                    <p:set>
                                      <p:cBhvr override="childStyle">
                                        <p:cTn dur="1" fill="hold" display="0" masterRel="nextClick" afterEffect="1"/>
                                        <p:tgtEl>
                                          <p:spTgt spid="11"/>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21" presetClass="entr" presetSubtype="1"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heel(1)">
                                      <p:cBhvr>
                                        <p:cTn id="42" dur="2000"/>
                                        <p:tgtEl>
                                          <p:spTgt spid="12"/>
                                        </p:tgtEl>
                                      </p:cBhvr>
                                    </p:animEffec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21" presetClass="entr" presetSubtype="1"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heel(1)">
                                      <p:cBhvr>
                                        <p:cTn id="47" dur="2000"/>
                                        <p:tgtEl>
                                          <p:spTgt spid="14"/>
                                        </p:tgtEl>
                                      </p:cBhvr>
                                    </p:animEffect>
                                  </p:childTnLst>
                                  <p:subTnLst>
                                    <p:set>
                                      <p:cBhvr override="childStyle">
                                        <p:cTn dur="1" fill="hold" display="0" masterRel="sameClick" afterEffect="1">
                                          <p:stCondLst>
                                            <p:cond evt="end" delay="0">
                                              <p:tn val="45"/>
                                            </p:cond>
                                          </p:stCondLst>
                                        </p:cTn>
                                        <p:tgtEl>
                                          <p:spTgt spid="1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animBg="1"/>
      <p:bldP spid="8" grpId="0" animBg="1"/>
      <p:bldP spid="9" grpId="0" animBg="1"/>
      <p:bldP spid="10" grpId="0" animBg="1"/>
      <p:bldP spid="11" grpId="0" animBg="1"/>
      <p:bldP spid="12" grpId="0" animBg="1"/>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B84A3A0-5A94-EE0A-3711-0326C37A7F69}"/>
            </a:ext>
          </a:extLst>
        </p:cNvPr>
        <p:cNvGrpSpPr/>
        <p:nvPr/>
      </p:nvGrpSpPr>
      <p:grpSpPr>
        <a:xfrm>
          <a:off x="0" y="0"/>
          <a:ext cx="0" cy="0"/>
          <a:chOff x="0" y="0"/>
          <a:chExt cx="0" cy="0"/>
        </a:xfrm>
      </p:grpSpPr>
      <p:sp useBgFill="1">
        <p:nvSpPr>
          <p:cNvPr id="23"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6"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oup 28">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0"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Picture 4">
            <a:extLst>
              <a:ext uri="{FF2B5EF4-FFF2-40B4-BE49-F238E27FC236}">
                <a16:creationId xmlns:a16="http://schemas.microsoft.com/office/drawing/2014/main" id="{215CFD20-BE5A-D75C-16DD-712673A42B4D}"/>
              </a:ext>
            </a:extLst>
          </p:cNvPr>
          <p:cNvPicPr>
            <a:picLocks noChangeAspect="1"/>
          </p:cNvPicPr>
          <p:nvPr/>
        </p:nvPicPr>
        <p:blipFill>
          <a:blip r:embed="rId2"/>
          <a:stretch>
            <a:fillRect/>
          </a:stretch>
        </p:blipFill>
        <p:spPr>
          <a:xfrm>
            <a:off x="5641301" y="595399"/>
            <a:ext cx="5552925" cy="5680742"/>
          </a:xfrm>
          <a:prstGeom prst="rect">
            <a:avLst/>
          </a:prstGeom>
        </p:spPr>
      </p:pic>
      <p:grpSp>
        <p:nvGrpSpPr>
          <p:cNvPr id="33" name="Group 32">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D7C1353-2A07-770D-39EA-5E0005E4EF5C}"/>
              </a:ext>
            </a:extLst>
          </p:cNvPr>
          <p:cNvSpPr>
            <a:spLocks noGrp="1"/>
          </p:cNvSpPr>
          <p:nvPr>
            <p:ph type="title"/>
          </p:nvPr>
        </p:nvSpPr>
        <p:spPr>
          <a:xfrm>
            <a:off x="1012644" y="841664"/>
            <a:ext cx="5203990" cy="2782723"/>
          </a:xfrm>
        </p:spPr>
        <p:txBody>
          <a:bodyPr vert="horz" lIns="91440" tIns="45720" rIns="91440" bIns="45720" rtlCol="0" anchor="b">
            <a:normAutofit/>
          </a:bodyPr>
          <a:lstStyle/>
          <a:p>
            <a:r>
              <a:rPr lang="en-US" sz="4800" kern="1200" dirty="0">
                <a:solidFill>
                  <a:schemeClr val="bg1"/>
                </a:solidFill>
                <a:latin typeface="+mj-lt"/>
                <a:ea typeface="+mj-ea"/>
                <a:cs typeface="+mj-cs"/>
              </a:rPr>
              <a:t>Top Tips –</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Line Out</a:t>
            </a:r>
          </a:p>
        </p:txBody>
      </p:sp>
    </p:spTree>
    <p:extLst>
      <p:ext uri="{BB962C8B-B14F-4D97-AF65-F5344CB8AC3E}">
        <p14:creationId xmlns:p14="http://schemas.microsoft.com/office/powerpoint/2010/main" val="37292792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2F562C4-BD12-6BB5-8C99-17995BEC5DB3}"/>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40452BF-279F-8017-3C9A-04E7A22D8C74}"/>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Top Tips – </a:t>
            </a:r>
            <a:br>
              <a:rPr lang="en-GB" sz="4800" dirty="0">
                <a:solidFill>
                  <a:schemeClr val="bg1"/>
                </a:solidFill>
              </a:rPr>
            </a:br>
            <a:r>
              <a:rPr lang="en-GB" sz="4800" dirty="0">
                <a:solidFill>
                  <a:schemeClr val="bg1"/>
                </a:solidFill>
              </a:rPr>
              <a:t>Line Out</a:t>
            </a:r>
          </a:p>
        </p:txBody>
      </p:sp>
      <p:sp>
        <p:nvSpPr>
          <p:cNvPr id="3" name="Content Placeholder 2">
            <a:extLst>
              <a:ext uri="{FF2B5EF4-FFF2-40B4-BE49-F238E27FC236}">
                <a16:creationId xmlns:a16="http://schemas.microsoft.com/office/drawing/2014/main" id="{2DADDDBF-5560-F38B-3F45-5EF2F0BC7724}"/>
              </a:ext>
            </a:extLst>
          </p:cNvPr>
          <p:cNvSpPr>
            <a:spLocks noGrp="1"/>
          </p:cNvSpPr>
          <p:nvPr>
            <p:ph idx="1"/>
          </p:nvPr>
        </p:nvSpPr>
        <p:spPr>
          <a:xfrm>
            <a:off x="6463838" y="1778750"/>
            <a:ext cx="4484536" cy="5340097"/>
          </a:xfrm>
        </p:spPr>
        <p:txBody>
          <a:bodyPr anchor="ctr">
            <a:normAutofit/>
          </a:bodyPr>
          <a:lstStyle/>
          <a:p>
            <a:pPr marL="342900" lvl="1" indent="-342900"/>
            <a:r>
              <a:rPr lang="en-GB" sz="1800" dirty="0">
                <a:solidFill>
                  <a:schemeClr val="tx2"/>
                </a:solidFill>
              </a:rPr>
              <a:t>Flag up when ball is out – ‘let it breathe’ before raising the flag – try not to anticipate.</a:t>
            </a:r>
          </a:p>
          <a:p>
            <a:pPr marL="342900" lvl="1" indent="-342900"/>
            <a:r>
              <a:rPr lang="en-GB" sz="1800" dirty="0">
                <a:solidFill>
                  <a:schemeClr val="tx2"/>
                </a:solidFill>
              </a:rPr>
              <a:t>Use lines where possible to set the defensive line – comms to referee. </a:t>
            </a:r>
          </a:p>
          <a:p>
            <a:pPr marL="342900" lvl="1" indent="-342900"/>
            <a:r>
              <a:rPr lang="en-GB" sz="1800" dirty="0">
                <a:solidFill>
                  <a:schemeClr val="tx2"/>
                </a:solidFill>
              </a:rPr>
              <a:t>Ensure throwing hooker is in-touch.</a:t>
            </a:r>
          </a:p>
          <a:p>
            <a:pPr marL="342900" lvl="1" indent="-342900"/>
            <a:r>
              <a:rPr lang="en-GB" sz="1800" dirty="0">
                <a:solidFill>
                  <a:schemeClr val="tx2"/>
                </a:solidFill>
              </a:rPr>
              <a:t>Ensure whoever is in the channel is 2m and 2m.</a:t>
            </a:r>
          </a:p>
          <a:p>
            <a:pPr marL="342900" lvl="1" indent="-342900"/>
            <a:r>
              <a:rPr lang="en-GB" sz="1800" dirty="0">
                <a:solidFill>
                  <a:schemeClr val="tx2"/>
                </a:solidFill>
              </a:rPr>
              <a:t>If you are the opposite AR, mark the line of defence.</a:t>
            </a:r>
          </a:p>
          <a:p>
            <a:pPr marL="342900" lvl="1" indent="-342900"/>
            <a:r>
              <a:rPr lang="en-GB" sz="1800" dirty="0">
                <a:solidFill>
                  <a:schemeClr val="tx2"/>
                </a:solidFill>
              </a:rPr>
              <a:t>Look at what the referee has briefed you to look at and comms in if required.</a:t>
            </a:r>
          </a:p>
          <a:p>
            <a:pPr marL="342900" lvl="1" indent="-342900"/>
            <a:r>
              <a:rPr lang="en-GB" sz="1800" dirty="0">
                <a:solidFill>
                  <a:schemeClr val="tx2"/>
                </a:solidFill>
              </a:rPr>
              <a:t>Line-out to maul – referee where required.</a:t>
            </a:r>
          </a:p>
          <a:p>
            <a:pPr marL="342900" lvl="1" indent="-342900"/>
            <a:r>
              <a:rPr lang="en-GB" sz="1800" dirty="0">
                <a:solidFill>
                  <a:schemeClr val="tx2"/>
                </a:solidFill>
              </a:rPr>
              <a:t>Don’t be offended if referee does not listen to you.</a:t>
            </a:r>
          </a:p>
          <a:p>
            <a:pPr marL="342900" lvl="1" indent="-342900"/>
            <a:endParaRPr lang="en-GB" sz="1800" dirty="0">
              <a:solidFill>
                <a:schemeClr val="tx2"/>
              </a:solidFill>
            </a:endParaRP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104441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1621FCD-38B7-AFF1-0A34-7DD0B0B908D5}"/>
            </a:ext>
          </a:extLst>
        </p:cNvPr>
        <p:cNvGrpSpPr/>
        <p:nvPr/>
      </p:nvGrpSpPr>
      <p:grpSpPr>
        <a:xfrm>
          <a:off x="0" y="0"/>
          <a:ext cx="0" cy="0"/>
          <a:chOff x="0" y="0"/>
          <a:chExt cx="0" cy="0"/>
        </a:xfrm>
      </p:grpSpPr>
      <p:sp useBgFill="1">
        <p:nvSpPr>
          <p:cNvPr id="3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9"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672882D-3652-A8B6-6534-AE12764665F0}"/>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Top Tips – </a:t>
            </a:r>
            <a:br>
              <a:rPr lang="en-GB" sz="4800" dirty="0">
                <a:solidFill>
                  <a:schemeClr val="bg1"/>
                </a:solidFill>
              </a:rPr>
            </a:br>
            <a:r>
              <a:rPr lang="en-GB" sz="4800" dirty="0">
                <a:solidFill>
                  <a:schemeClr val="bg1"/>
                </a:solidFill>
              </a:rPr>
              <a:t>Kicks at Goal</a:t>
            </a:r>
          </a:p>
        </p:txBody>
      </p:sp>
      <p:sp>
        <p:nvSpPr>
          <p:cNvPr id="3" name="Content Placeholder 2">
            <a:extLst>
              <a:ext uri="{FF2B5EF4-FFF2-40B4-BE49-F238E27FC236}">
                <a16:creationId xmlns:a16="http://schemas.microsoft.com/office/drawing/2014/main" id="{9EE842D5-F842-CA19-7B38-28206CBCC245}"/>
              </a:ext>
            </a:extLst>
          </p:cNvPr>
          <p:cNvSpPr>
            <a:spLocks noGrp="1"/>
          </p:cNvSpPr>
          <p:nvPr>
            <p:ph idx="1"/>
          </p:nvPr>
        </p:nvSpPr>
        <p:spPr>
          <a:xfrm>
            <a:off x="6564885" y="2069394"/>
            <a:ext cx="4484536" cy="5340097"/>
          </a:xfrm>
        </p:spPr>
        <p:txBody>
          <a:bodyPr anchor="ctr">
            <a:normAutofit/>
          </a:bodyPr>
          <a:lstStyle/>
          <a:p>
            <a:pPr marL="342900" lvl="1" indent="-342900"/>
            <a:r>
              <a:rPr lang="en-GB" sz="1800" dirty="0">
                <a:solidFill>
                  <a:schemeClr val="tx2"/>
                </a:solidFill>
              </a:rPr>
              <a:t>Get behind the posts quickly.</a:t>
            </a:r>
          </a:p>
          <a:p>
            <a:pPr marL="342900" lvl="1" indent="-342900"/>
            <a:r>
              <a:rPr lang="en-GB" sz="1800" dirty="0">
                <a:solidFill>
                  <a:schemeClr val="tx2"/>
                </a:solidFill>
              </a:rPr>
              <a:t>At a conversion referee may request info given to the players – pass it on but do not get into a discussion.</a:t>
            </a:r>
          </a:p>
          <a:p>
            <a:pPr marL="342900" lvl="1" indent="-342900"/>
            <a:r>
              <a:rPr lang="en-GB" sz="1800" dirty="0">
                <a:solidFill>
                  <a:schemeClr val="tx2"/>
                </a:solidFill>
              </a:rPr>
              <a:t>At a penalty remember the ball is still live – if missed get back to the touchline quickly.</a:t>
            </a:r>
          </a:p>
          <a:p>
            <a:pPr marL="342900" lvl="1" indent="-342900"/>
            <a:r>
              <a:rPr lang="en-GB" sz="1800" dirty="0">
                <a:solidFill>
                  <a:schemeClr val="tx2"/>
                </a:solidFill>
              </a:rPr>
              <a:t>Positions behind posts can vary – discuss.</a:t>
            </a:r>
          </a:p>
          <a:p>
            <a:pPr marL="342900" lvl="1" indent="-342900"/>
            <a:r>
              <a:rPr lang="en-GB" sz="1800" dirty="0">
                <a:solidFill>
                  <a:schemeClr val="tx2"/>
                </a:solidFill>
              </a:rPr>
              <a:t>After the kick, </a:t>
            </a:r>
          </a:p>
          <a:p>
            <a:pPr marL="800100" lvl="2" indent="-342900"/>
            <a:r>
              <a:rPr lang="en-GB" sz="1400" dirty="0">
                <a:solidFill>
                  <a:schemeClr val="tx2"/>
                </a:solidFill>
              </a:rPr>
              <a:t>ARs confirm the decision with each other first before raising flags or not.</a:t>
            </a:r>
          </a:p>
          <a:p>
            <a:pPr marL="800100" lvl="2" indent="-342900"/>
            <a:r>
              <a:rPr lang="en-GB" sz="1400" dirty="0">
                <a:solidFill>
                  <a:schemeClr val="tx2"/>
                </a:solidFill>
              </a:rPr>
              <a:t>Get back into position quickly.</a:t>
            </a:r>
          </a:p>
          <a:p>
            <a:pPr marL="342900" lvl="1" indent="-342900"/>
            <a:r>
              <a:rPr lang="en-GB" sz="1800" dirty="0">
                <a:solidFill>
                  <a:schemeClr val="tx2"/>
                </a:solidFill>
              </a:rPr>
              <a:t>Remember the position of the sun or floodlights as it can affect your vision.</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533555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CAF49FC-DEF2-A255-E1FA-73BF05C1AE35}"/>
            </a:ext>
          </a:extLst>
        </p:cNvPr>
        <p:cNvGrpSpPr/>
        <p:nvPr/>
      </p:nvGrpSpPr>
      <p:grpSpPr>
        <a:xfrm>
          <a:off x="0" y="0"/>
          <a:ext cx="0" cy="0"/>
          <a:chOff x="0" y="0"/>
          <a:chExt cx="0" cy="0"/>
        </a:xfrm>
      </p:grpSpPr>
      <p:sp useBgFill="1">
        <p:nvSpPr>
          <p:cNvPr id="34" name="Color Cover">
            <a:extLst>
              <a:ext uri="{FF2B5EF4-FFF2-40B4-BE49-F238E27FC236}">
                <a16:creationId xmlns:a16="http://schemas.microsoft.com/office/drawing/2014/main" id="{ABF5FF33-370D-0611-44D5-9FA448DE0E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Cover">
            <a:extLst>
              <a:ext uri="{FF2B5EF4-FFF2-40B4-BE49-F238E27FC236}">
                <a16:creationId xmlns:a16="http://schemas.microsoft.com/office/drawing/2014/main" id="{D8985B67-2ECF-88B7-BDB2-431085F78F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41EC443A-0587-070B-E3D8-D791EBE7FD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9" name="Color">
              <a:extLst>
                <a:ext uri="{FF2B5EF4-FFF2-40B4-BE49-F238E27FC236}">
                  <a16:creationId xmlns:a16="http://schemas.microsoft.com/office/drawing/2014/main" id="{4B49B87F-A674-2918-C528-315275414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107BD201-EB40-982F-C163-DD7F229BD7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E641ADAE-F81D-CFDB-C77B-92BA36593B8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B292D4CB-2D04-0EB3-BA4C-7072F5010B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65723504-A55D-FA37-6615-93CDBF324AF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6BC14DB7-1ACD-4A19-B106-BFF3294485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F8A4A1C3-2C45-002B-646B-5A0ED48CBD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81EC5011-0645-29A1-9B39-B0A0D3C225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B2F5452-E457-C391-B5FE-4E0618A948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5F3B70F5-6B76-2E93-D904-5A1CE2AE75D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AD721AA-0F98-5B26-F988-909DB951C566}"/>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Top Tips</a:t>
            </a:r>
            <a:br>
              <a:rPr lang="en-GB" sz="4800" dirty="0">
                <a:solidFill>
                  <a:schemeClr val="bg1"/>
                </a:solidFill>
              </a:rPr>
            </a:br>
            <a:r>
              <a:rPr lang="en-GB" sz="4800" dirty="0">
                <a:solidFill>
                  <a:schemeClr val="bg1"/>
                </a:solidFill>
              </a:rPr>
              <a:t>Scrum</a:t>
            </a:r>
          </a:p>
        </p:txBody>
      </p:sp>
      <p:sp>
        <p:nvSpPr>
          <p:cNvPr id="3" name="Content Placeholder 2">
            <a:extLst>
              <a:ext uri="{FF2B5EF4-FFF2-40B4-BE49-F238E27FC236}">
                <a16:creationId xmlns:a16="http://schemas.microsoft.com/office/drawing/2014/main" id="{7C68C5AC-D834-02A5-B77D-D4FB38FF4767}"/>
              </a:ext>
            </a:extLst>
          </p:cNvPr>
          <p:cNvSpPr>
            <a:spLocks noGrp="1"/>
          </p:cNvSpPr>
          <p:nvPr>
            <p:ph idx="1"/>
          </p:nvPr>
        </p:nvSpPr>
        <p:spPr>
          <a:xfrm>
            <a:off x="6617762" y="1049152"/>
            <a:ext cx="4484536" cy="5340097"/>
          </a:xfrm>
        </p:spPr>
        <p:txBody>
          <a:bodyPr anchor="ctr">
            <a:normAutofit/>
          </a:bodyPr>
          <a:lstStyle/>
          <a:p>
            <a:pPr marL="342900" lvl="1" indent="-342900"/>
            <a:r>
              <a:rPr lang="en-GB" sz="1800" dirty="0">
                <a:solidFill>
                  <a:schemeClr val="tx2"/>
                </a:solidFill>
              </a:rPr>
              <a:t>AR opposite the Referee to remain in line with tunnel.</a:t>
            </a:r>
          </a:p>
          <a:p>
            <a:pPr marL="342900" lvl="1" indent="-342900"/>
            <a:r>
              <a:rPr lang="en-GB" sz="1800" dirty="0">
                <a:solidFill>
                  <a:schemeClr val="tx2"/>
                </a:solidFill>
              </a:rPr>
              <a:t>Less credible if scrum in middle of pitch but can step infield.</a:t>
            </a:r>
          </a:p>
          <a:p>
            <a:pPr marL="342900" lvl="1" indent="-342900"/>
            <a:r>
              <a:rPr lang="en-GB" sz="1800" dirty="0">
                <a:solidFill>
                  <a:schemeClr val="tx2"/>
                </a:solidFill>
              </a:rPr>
              <a:t>Other AR to mark defensive line (5m).</a:t>
            </a:r>
          </a:p>
          <a:p>
            <a:pPr marL="342900" lvl="1" indent="-342900"/>
            <a:r>
              <a:rPr lang="en-GB" sz="1800" dirty="0">
                <a:solidFill>
                  <a:schemeClr val="tx2"/>
                </a:solidFill>
              </a:rPr>
              <a:t>Height Angle and Binds.</a:t>
            </a:r>
          </a:p>
          <a:p>
            <a:pPr marL="342900" lvl="1" indent="-342900"/>
            <a:r>
              <a:rPr lang="en-GB" sz="1800" dirty="0">
                <a:solidFill>
                  <a:schemeClr val="tx2"/>
                </a:solidFill>
              </a:rPr>
              <a:t>When ball is played away remain watching scrum until it breaks up.</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634401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B2615EA-5534-E823-14D1-B890169A2032}"/>
            </a:ext>
          </a:extLst>
        </p:cNvPr>
        <p:cNvGrpSpPr/>
        <p:nvPr/>
      </p:nvGrpSpPr>
      <p:grpSpPr>
        <a:xfrm>
          <a:off x="0" y="0"/>
          <a:ext cx="0" cy="0"/>
          <a:chOff x="0" y="0"/>
          <a:chExt cx="0" cy="0"/>
        </a:xfrm>
      </p:grpSpPr>
      <p:sp useBgFill="1">
        <p:nvSpPr>
          <p:cNvPr id="34" name="Color Cover">
            <a:extLst>
              <a:ext uri="{FF2B5EF4-FFF2-40B4-BE49-F238E27FC236}">
                <a16:creationId xmlns:a16="http://schemas.microsoft.com/office/drawing/2014/main" id="{541566D2-1242-8887-93F2-5CF15AF02B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Cover">
            <a:extLst>
              <a:ext uri="{FF2B5EF4-FFF2-40B4-BE49-F238E27FC236}">
                <a16:creationId xmlns:a16="http://schemas.microsoft.com/office/drawing/2014/main" id="{FA7953D0-F4C7-DDEE-1865-B8B5943E26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EFA9408A-C207-D53C-74E9-88D23DA0776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9" name="Color">
              <a:extLst>
                <a:ext uri="{FF2B5EF4-FFF2-40B4-BE49-F238E27FC236}">
                  <a16:creationId xmlns:a16="http://schemas.microsoft.com/office/drawing/2014/main" id="{038D5BB8-85E6-3277-A3BE-B7CE9940E0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17E72735-D985-BF6F-47EC-75F0F66201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F13DB88B-A9A2-D856-502E-ECA3BF4C767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FCABCE03-87FC-EC56-D090-2F278B75EC1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ABD5DAB-8FDB-A461-7D13-918E06F868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F0BB74FB-48CB-B6C0-9BF2-3E59B14A17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EF4689A2-93EE-C713-FED8-5783A45D34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BBAAA799-F777-CCA8-B7CC-C95F5CB095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83593755-EFCD-4E13-E39E-34B0AD0E68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495E30BC-95B7-AFAF-1DB8-8A5F5C10F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61F20A0-AF92-5FB3-AE28-B6EB9F93BB41}"/>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Top Tips</a:t>
            </a:r>
            <a:br>
              <a:rPr lang="en-GB" sz="4800" dirty="0">
                <a:solidFill>
                  <a:schemeClr val="bg1"/>
                </a:solidFill>
              </a:rPr>
            </a:br>
            <a:r>
              <a:rPr lang="en-GB" sz="4800" dirty="0">
                <a:solidFill>
                  <a:schemeClr val="bg1"/>
                </a:solidFill>
              </a:rPr>
              <a:t>General Play</a:t>
            </a:r>
          </a:p>
        </p:txBody>
      </p:sp>
      <p:sp>
        <p:nvSpPr>
          <p:cNvPr id="3" name="Content Placeholder 2">
            <a:extLst>
              <a:ext uri="{FF2B5EF4-FFF2-40B4-BE49-F238E27FC236}">
                <a16:creationId xmlns:a16="http://schemas.microsoft.com/office/drawing/2014/main" id="{37F78457-5B31-9833-C7F0-34D66E0FEC61}"/>
              </a:ext>
            </a:extLst>
          </p:cNvPr>
          <p:cNvSpPr>
            <a:spLocks noGrp="1"/>
          </p:cNvSpPr>
          <p:nvPr>
            <p:ph idx="1"/>
          </p:nvPr>
        </p:nvSpPr>
        <p:spPr>
          <a:xfrm>
            <a:off x="6462311" y="1926469"/>
            <a:ext cx="4484536" cy="5340097"/>
          </a:xfrm>
        </p:spPr>
        <p:txBody>
          <a:bodyPr anchor="ctr">
            <a:normAutofit fontScale="92500" lnSpcReduction="10000"/>
          </a:bodyPr>
          <a:lstStyle/>
          <a:p>
            <a:pPr marL="342900" lvl="1" indent="-342900"/>
            <a:r>
              <a:rPr lang="en-GB" sz="1800" dirty="0">
                <a:solidFill>
                  <a:schemeClr val="tx2"/>
                </a:solidFill>
              </a:rPr>
              <a:t>Concentrate</a:t>
            </a:r>
          </a:p>
          <a:p>
            <a:pPr marL="342900" lvl="1" indent="-342900"/>
            <a:r>
              <a:rPr lang="en-GB" sz="1800" dirty="0">
                <a:solidFill>
                  <a:schemeClr val="tx2"/>
                </a:solidFill>
              </a:rPr>
              <a:t>Don’t Ball Watch, especially after the ball leaves a breakdown.</a:t>
            </a:r>
          </a:p>
          <a:p>
            <a:pPr marL="342900" lvl="1" indent="-342900"/>
            <a:r>
              <a:rPr lang="en-GB" sz="1800" dirty="0">
                <a:solidFill>
                  <a:schemeClr val="tx2"/>
                </a:solidFill>
              </a:rPr>
              <a:t>Keep Up with Play.</a:t>
            </a:r>
          </a:p>
          <a:p>
            <a:pPr marL="342900" lvl="1" indent="-342900"/>
            <a:r>
              <a:rPr lang="en-GB" sz="1800" dirty="0">
                <a:solidFill>
                  <a:schemeClr val="tx2"/>
                </a:solidFill>
              </a:rPr>
              <a:t>At breakdowns stand in defensive line.</a:t>
            </a:r>
          </a:p>
          <a:p>
            <a:pPr marL="342900" lvl="1" indent="-342900"/>
            <a:r>
              <a:rPr lang="en-GB" sz="1800" dirty="0">
                <a:solidFill>
                  <a:schemeClr val="tx2"/>
                </a:solidFill>
              </a:rPr>
              <a:t>When ball is back in play, sprint to attacking line.</a:t>
            </a:r>
          </a:p>
          <a:p>
            <a:pPr marL="342900" lvl="1" indent="-342900"/>
            <a:r>
              <a:rPr lang="en-GB" sz="1800" dirty="0">
                <a:solidFill>
                  <a:schemeClr val="tx2"/>
                </a:solidFill>
              </a:rPr>
              <a:t>Trail and Lead.</a:t>
            </a:r>
          </a:p>
          <a:p>
            <a:pPr marL="342900" lvl="1" indent="-342900"/>
            <a:r>
              <a:rPr lang="en-GB" sz="1800" dirty="0">
                <a:solidFill>
                  <a:schemeClr val="tx2"/>
                </a:solidFill>
              </a:rPr>
              <a:t>Mirror referee at LO to Maul.</a:t>
            </a:r>
          </a:p>
          <a:p>
            <a:pPr marL="342900" lvl="1" indent="-342900"/>
            <a:r>
              <a:rPr lang="en-GB" sz="1800" dirty="0">
                <a:solidFill>
                  <a:schemeClr val="tx2"/>
                </a:solidFill>
              </a:rPr>
              <a:t>Step infield if need to see at set-piece/in goal.</a:t>
            </a:r>
          </a:p>
          <a:p>
            <a:pPr marL="342900" lvl="1" indent="-342900"/>
            <a:r>
              <a:rPr lang="en-GB" sz="1800" dirty="0">
                <a:solidFill>
                  <a:schemeClr val="tx2"/>
                </a:solidFill>
              </a:rPr>
              <a:t>Mark Try ready for conversion.</a:t>
            </a:r>
          </a:p>
          <a:p>
            <a:pPr marL="342900" lvl="1" indent="-342900"/>
            <a:r>
              <a:rPr lang="en-GB" sz="1800" dirty="0">
                <a:solidFill>
                  <a:schemeClr val="tx2"/>
                </a:solidFill>
              </a:rPr>
              <a:t>Mark Infringements after advantage.</a:t>
            </a:r>
          </a:p>
          <a:p>
            <a:pPr marL="342900" lvl="1" indent="-342900"/>
            <a:r>
              <a:rPr lang="en-GB" sz="1800" dirty="0">
                <a:solidFill>
                  <a:schemeClr val="tx2"/>
                </a:solidFill>
              </a:rPr>
              <a:t>Preventative calls within 15m if credible and referee is ‘late’.</a:t>
            </a:r>
          </a:p>
          <a:p>
            <a:pPr marL="342900" lvl="1" indent="-342900"/>
            <a:r>
              <a:rPr lang="en-GB" sz="1800" dirty="0">
                <a:solidFill>
                  <a:schemeClr val="tx2"/>
                </a:solidFill>
              </a:rPr>
              <a:t>Comms checks.</a:t>
            </a:r>
          </a:p>
          <a:p>
            <a:pPr marL="342900" lvl="1" indent="-342900"/>
            <a:r>
              <a:rPr lang="en-GB" sz="1800" dirty="0">
                <a:solidFill>
                  <a:schemeClr val="tx2"/>
                </a:solidFill>
              </a:rPr>
              <a:t>Deal with substitutes.</a:t>
            </a:r>
          </a:p>
          <a:p>
            <a:pPr marL="342900" lvl="1" indent="-342900"/>
            <a:r>
              <a:rPr lang="en-GB" sz="1800" dirty="0">
                <a:solidFill>
                  <a:schemeClr val="tx2"/>
                </a:solidFill>
              </a:rPr>
              <a:t>Deal with Technical Area.</a:t>
            </a:r>
          </a:p>
          <a:p>
            <a:pPr marL="342900" lvl="1" indent="-342900"/>
            <a:r>
              <a:rPr lang="en-GB" sz="1800" dirty="0">
                <a:solidFill>
                  <a:schemeClr val="tx2"/>
                </a:solidFill>
              </a:rPr>
              <a:t>Don’t be offended if referee does not listen to you.</a:t>
            </a:r>
          </a:p>
          <a:p>
            <a:pPr marL="342900" lvl="1" indent="-342900"/>
            <a:endParaRPr lang="en-GB" sz="1800" dirty="0">
              <a:solidFill>
                <a:schemeClr val="tx2"/>
              </a:solidFill>
            </a:endParaRP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9494526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4E9E259-7C6C-CC27-4A8E-5E0A5DF8F53F}"/>
            </a:ext>
          </a:extLst>
        </p:cNvPr>
        <p:cNvGrpSpPr/>
        <p:nvPr/>
      </p:nvGrpSpPr>
      <p:grpSpPr>
        <a:xfrm>
          <a:off x="0" y="0"/>
          <a:ext cx="0" cy="0"/>
          <a:chOff x="0" y="0"/>
          <a:chExt cx="0" cy="0"/>
        </a:xfrm>
      </p:grpSpPr>
      <p:sp useBgFill="1">
        <p:nvSpPr>
          <p:cNvPr id="3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9"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B5C1A1A-1618-F76E-0C10-359740E8B350}"/>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Pre-Game Admin</a:t>
            </a:r>
          </a:p>
        </p:txBody>
      </p:sp>
      <p:sp>
        <p:nvSpPr>
          <p:cNvPr id="3" name="Content Placeholder 2">
            <a:extLst>
              <a:ext uri="{FF2B5EF4-FFF2-40B4-BE49-F238E27FC236}">
                <a16:creationId xmlns:a16="http://schemas.microsoft.com/office/drawing/2014/main" id="{0F555E75-6A0A-14BD-03A6-1C3967FC9880}"/>
              </a:ext>
            </a:extLst>
          </p:cNvPr>
          <p:cNvSpPr>
            <a:spLocks noGrp="1"/>
          </p:cNvSpPr>
          <p:nvPr>
            <p:ph idx="1"/>
          </p:nvPr>
        </p:nvSpPr>
        <p:spPr>
          <a:xfrm>
            <a:off x="6464410" y="841247"/>
            <a:ext cx="4484536" cy="5340097"/>
          </a:xfrm>
        </p:spPr>
        <p:txBody>
          <a:bodyPr anchor="ctr">
            <a:normAutofit/>
          </a:bodyPr>
          <a:lstStyle/>
          <a:p>
            <a:pPr marL="342900" lvl="1" indent="-342900"/>
            <a:r>
              <a:rPr lang="en-GB" sz="1400">
                <a:solidFill>
                  <a:schemeClr val="tx2"/>
                </a:solidFill>
              </a:rPr>
              <a:t>Referee’s Responsibilities:</a:t>
            </a:r>
          </a:p>
          <a:p>
            <a:pPr marL="800100" lvl="2" indent="-342900"/>
            <a:r>
              <a:rPr lang="en-GB" sz="1400">
                <a:solidFill>
                  <a:schemeClr val="tx2"/>
                </a:solidFill>
              </a:rPr>
              <a:t>Set up a WhatsApp Group for the match officials (and advisors).</a:t>
            </a:r>
          </a:p>
          <a:p>
            <a:pPr marL="800100" lvl="2" indent="-342900"/>
            <a:r>
              <a:rPr lang="en-GB" sz="1400">
                <a:solidFill>
                  <a:schemeClr val="tx2"/>
                </a:solidFill>
              </a:rPr>
              <a:t>Initial post could be to send written AR brief.</a:t>
            </a:r>
          </a:p>
          <a:p>
            <a:pPr marL="800100" lvl="2" indent="-342900"/>
            <a:r>
              <a:rPr lang="en-GB" sz="1400">
                <a:solidFill>
                  <a:schemeClr val="tx2"/>
                </a:solidFill>
              </a:rPr>
              <a:t>Confirm Comms availability.</a:t>
            </a:r>
          </a:p>
          <a:p>
            <a:pPr marL="800100" lvl="2" indent="-342900"/>
            <a:r>
              <a:rPr lang="en-GB" sz="1400">
                <a:solidFill>
                  <a:schemeClr val="tx2"/>
                </a:solidFill>
              </a:rPr>
              <a:t>Confirm Competition Regs and send to group.</a:t>
            </a:r>
          </a:p>
          <a:p>
            <a:pPr marL="800100" lvl="2" indent="-342900"/>
            <a:r>
              <a:rPr lang="en-GB" sz="1400">
                <a:solidFill>
                  <a:schemeClr val="tx2"/>
                </a:solidFill>
              </a:rPr>
              <a:t>Liaise with Club and post details of match/meeting time etc.</a:t>
            </a:r>
          </a:p>
          <a:p>
            <a:pPr marL="800100" lvl="2" indent="-342900"/>
            <a:r>
              <a:rPr lang="en-GB" sz="1400">
                <a:solidFill>
                  <a:schemeClr val="tx2"/>
                </a:solidFill>
              </a:rPr>
              <a:t>Travel considerations – attempt to travel together.</a:t>
            </a:r>
          </a:p>
          <a:p>
            <a:pPr marL="800100" lvl="2" indent="-342900"/>
            <a:r>
              <a:rPr lang="en-GB" sz="1400">
                <a:solidFill>
                  <a:schemeClr val="tx2"/>
                </a:solidFill>
              </a:rPr>
              <a:t>Confirm Match Kit/Colours</a:t>
            </a:r>
          </a:p>
          <a:p>
            <a:pPr marL="342900" lvl="1" indent="-342900"/>
            <a:endParaRPr lang="en-GB" sz="1400">
              <a:solidFill>
                <a:schemeClr val="tx2"/>
              </a:solidFill>
            </a:endParaRPr>
          </a:p>
          <a:p>
            <a:pPr marL="342900" lvl="1" indent="-342900"/>
            <a:r>
              <a:rPr lang="en-GB" sz="1400">
                <a:solidFill>
                  <a:schemeClr val="tx2"/>
                </a:solidFill>
              </a:rPr>
              <a:t>Assistant Referee Responsibilities:</a:t>
            </a:r>
          </a:p>
          <a:p>
            <a:pPr marL="800100" lvl="2" indent="-342900"/>
            <a:r>
              <a:rPr lang="en-GB" sz="1400">
                <a:solidFill>
                  <a:schemeClr val="tx2"/>
                </a:solidFill>
              </a:rPr>
              <a:t>Acknowledge WhatsApp posts.</a:t>
            </a:r>
          </a:p>
          <a:p>
            <a:pPr marL="800100" lvl="2" indent="-342900"/>
            <a:r>
              <a:rPr lang="en-GB" sz="1400">
                <a:solidFill>
                  <a:schemeClr val="tx2"/>
                </a:solidFill>
              </a:rPr>
              <a:t>Read and understand the written brief.</a:t>
            </a:r>
          </a:p>
          <a:p>
            <a:pPr marL="800100" lvl="2" indent="-342900"/>
            <a:r>
              <a:rPr lang="en-GB" sz="1400">
                <a:solidFill>
                  <a:schemeClr val="tx2"/>
                </a:solidFill>
              </a:rPr>
              <a:t>Normal kit and admin prep.</a:t>
            </a:r>
          </a:p>
          <a:p>
            <a:pPr marL="800100" lvl="2" indent="-342900"/>
            <a:r>
              <a:rPr lang="en-GB" sz="1400">
                <a:solidFill>
                  <a:schemeClr val="tx2"/>
                </a:solidFill>
              </a:rPr>
              <a:t>Inform Ref of kit deficiencies (if any).</a:t>
            </a:r>
          </a:p>
          <a:p>
            <a:pPr marL="800100" lvl="2" indent="-342900"/>
            <a:r>
              <a:rPr lang="en-GB" sz="1400">
                <a:solidFill>
                  <a:schemeClr val="tx2"/>
                </a:solidFill>
              </a:rPr>
              <a:t>Pack Flags.</a:t>
            </a:r>
          </a:p>
          <a:p>
            <a:pPr marL="800100" lvl="2" indent="-342900"/>
            <a:r>
              <a:rPr lang="en-GB" sz="1400">
                <a:solidFill>
                  <a:schemeClr val="tx2"/>
                </a:solidFill>
              </a:rPr>
              <a:t>Ensure you are ready to take over as referee.</a:t>
            </a:r>
          </a:p>
          <a:p>
            <a:pPr marL="800100" lvl="2" indent="-342900"/>
            <a:endParaRPr lang="en-GB" sz="1400">
              <a:solidFill>
                <a:schemeClr val="tx2"/>
              </a:solidFill>
            </a:endParaRPr>
          </a:p>
          <a:p>
            <a:pPr marL="800100" lvl="2" indent="-342900"/>
            <a:endParaRPr lang="en-GB" sz="1400">
              <a:solidFill>
                <a:schemeClr val="tx2"/>
              </a:solidFill>
            </a:endParaRPr>
          </a:p>
          <a:p>
            <a:pPr lvl="1"/>
            <a:endParaRPr lang="en-GB" sz="1400">
              <a:solidFill>
                <a:schemeClr val="tx2"/>
              </a:solidFill>
            </a:endParaRPr>
          </a:p>
        </p:txBody>
      </p:sp>
    </p:spTree>
    <p:extLst>
      <p:ext uri="{BB962C8B-B14F-4D97-AF65-F5344CB8AC3E}">
        <p14:creationId xmlns:p14="http://schemas.microsoft.com/office/powerpoint/2010/main" val="1375478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4" end="14"/>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 name="Group 2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 name="Group 2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7" name="Freeform: Shape 2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FD6F0B7-0D37-6F55-AD67-3E92C9666EDC}"/>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Scope</a:t>
            </a:r>
          </a:p>
        </p:txBody>
      </p:sp>
      <p:sp>
        <p:nvSpPr>
          <p:cNvPr id="3" name="Content Placeholder 2">
            <a:extLst>
              <a:ext uri="{FF2B5EF4-FFF2-40B4-BE49-F238E27FC236}">
                <a16:creationId xmlns:a16="http://schemas.microsoft.com/office/drawing/2014/main" id="{CA1E8377-0B81-A11C-0397-4866D676EFE3}"/>
              </a:ext>
            </a:extLst>
          </p:cNvPr>
          <p:cNvSpPr>
            <a:spLocks noGrp="1"/>
          </p:cNvSpPr>
          <p:nvPr>
            <p:ph idx="1"/>
          </p:nvPr>
        </p:nvSpPr>
        <p:spPr>
          <a:xfrm>
            <a:off x="6464410" y="841247"/>
            <a:ext cx="4484536" cy="5340097"/>
          </a:xfrm>
        </p:spPr>
        <p:txBody>
          <a:bodyPr anchor="ctr">
            <a:normAutofit/>
          </a:bodyPr>
          <a:lstStyle/>
          <a:p>
            <a:r>
              <a:rPr lang="en-GB" sz="1800" dirty="0">
                <a:solidFill>
                  <a:schemeClr val="tx2"/>
                </a:solidFill>
              </a:rPr>
              <a:t>Roles</a:t>
            </a:r>
          </a:p>
          <a:p>
            <a:r>
              <a:rPr lang="en-GB" sz="1800" dirty="0">
                <a:solidFill>
                  <a:schemeClr val="tx2"/>
                </a:solidFill>
              </a:rPr>
              <a:t>Quiz</a:t>
            </a:r>
          </a:p>
          <a:p>
            <a:r>
              <a:rPr lang="en-GB" sz="1800" dirty="0">
                <a:solidFill>
                  <a:schemeClr val="tx2"/>
                </a:solidFill>
              </a:rPr>
              <a:t>Game-Time</a:t>
            </a:r>
          </a:p>
          <a:p>
            <a:r>
              <a:rPr lang="en-GB" sz="1800" dirty="0">
                <a:solidFill>
                  <a:schemeClr val="tx2"/>
                </a:solidFill>
              </a:rPr>
              <a:t>Pre Game Brief</a:t>
            </a:r>
          </a:p>
          <a:p>
            <a:r>
              <a:rPr lang="en-GB" sz="1800" dirty="0">
                <a:solidFill>
                  <a:schemeClr val="tx2"/>
                </a:solidFill>
              </a:rPr>
              <a:t>Top Tips</a:t>
            </a:r>
          </a:p>
          <a:p>
            <a:r>
              <a:rPr lang="en-GB" sz="1800" dirty="0">
                <a:solidFill>
                  <a:schemeClr val="tx2"/>
                </a:solidFill>
              </a:rPr>
              <a:t>Pre Game Admin</a:t>
            </a:r>
          </a:p>
          <a:p>
            <a:r>
              <a:rPr lang="en-GB" sz="1800" dirty="0">
                <a:solidFill>
                  <a:schemeClr val="tx2"/>
                </a:solidFill>
              </a:rPr>
              <a:t>Pre Game Duties</a:t>
            </a:r>
          </a:p>
          <a:p>
            <a:r>
              <a:rPr lang="en-GB" sz="1800" dirty="0">
                <a:solidFill>
                  <a:schemeClr val="tx2"/>
                </a:solidFill>
              </a:rPr>
              <a:t>Downtime</a:t>
            </a:r>
          </a:p>
          <a:p>
            <a:r>
              <a:rPr lang="en-GB" sz="1800" dirty="0">
                <a:solidFill>
                  <a:schemeClr val="tx2"/>
                </a:solidFill>
              </a:rPr>
              <a:t>Questions</a:t>
            </a:r>
          </a:p>
          <a:p>
            <a:pPr marL="0" indent="0">
              <a:buNone/>
            </a:pPr>
            <a:endParaRPr lang="en-GB" sz="1800" dirty="0">
              <a:solidFill>
                <a:schemeClr val="tx2"/>
              </a:solidFill>
            </a:endParaRPr>
          </a:p>
          <a:p>
            <a:pPr lvl="1"/>
            <a:endParaRPr lang="en-GB" sz="1800" dirty="0">
              <a:solidFill>
                <a:schemeClr val="tx2"/>
              </a:solidFill>
            </a:endParaRPr>
          </a:p>
          <a:p>
            <a:pPr lvl="1"/>
            <a:endParaRPr lang="en-GB" sz="1800" dirty="0">
              <a:solidFill>
                <a:schemeClr val="tx2"/>
              </a:solidFill>
            </a:endParaRPr>
          </a:p>
          <a:p>
            <a:pPr lvl="1"/>
            <a:endParaRPr lang="en-GB" sz="1800" dirty="0">
              <a:solidFill>
                <a:schemeClr val="tx2"/>
              </a:solidFill>
            </a:endParaRPr>
          </a:p>
          <a:p>
            <a:pPr lvl="1"/>
            <a:endParaRPr lang="en-GB" sz="1800" dirty="0">
              <a:solidFill>
                <a:schemeClr val="tx2"/>
              </a:solidFill>
            </a:endParaRPr>
          </a:p>
        </p:txBody>
      </p:sp>
      <p:sp>
        <p:nvSpPr>
          <p:cNvPr id="4" name="TextBox 3">
            <a:extLst>
              <a:ext uri="{FF2B5EF4-FFF2-40B4-BE49-F238E27FC236}">
                <a16:creationId xmlns:a16="http://schemas.microsoft.com/office/drawing/2014/main" id="{0EC7CC3B-7C8B-D694-0B29-D8374FA5A053}"/>
              </a:ext>
            </a:extLst>
          </p:cNvPr>
          <p:cNvSpPr txBox="1"/>
          <p:nvPr/>
        </p:nvSpPr>
        <p:spPr>
          <a:xfrm>
            <a:off x="228600" y="5572125"/>
            <a:ext cx="184731" cy="369332"/>
          </a:xfrm>
          <a:prstGeom prst="rect">
            <a:avLst/>
          </a:prstGeom>
          <a:noFill/>
        </p:spPr>
        <p:txBody>
          <a:bodyPr wrap="none" rtlCol="0">
            <a:spAutoFit/>
          </a:bodyPr>
          <a:lstStyle/>
          <a:p>
            <a:endParaRPr lang="en-GB" dirty="0"/>
          </a:p>
        </p:txBody>
      </p:sp>
    </p:spTree>
    <p:extLst>
      <p:ext uri="{BB962C8B-B14F-4D97-AF65-F5344CB8AC3E}">
        <p14:creationId xmlns:p14="http://schemas.microsoft.com/office/powerpoint/2010/main" val="382949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4C58727-199E-BE3A-D1E1-E722BD90F0C4}"/>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40F148D-4B56-B8D0-007F-558C9F55E20A}"/>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ARRIVAL AT GROUND - Pre-Game Duties</a:t>
            </a:r>
          </a:p>
        </p:txBody>
      </p:sp>
      <p:sp>
        <p:nvSpPr>
          <p:cNvPr id="3" name="Content Placeholder 2">
            <a:extLst>
              <a:ext uri="{FF2B5EF4-FFF2-40B4-BE49-F238E27FC236}">
                <a16:creationId xmlns:a16="http://schemas.microsoft.com/office/drawing/2014/main" id="{EA855D31-D4D1-E2C3-7329-C1F74022D7C9}"/>
              </a:ext>
            </a:extLst>
          </p:cNvPr>
          <p:cNvSpPr>
            <a:spLocks noGrp="1"/>
          </p:cNvSpPr>
          <p:nvPr>
            <p:ph idx="1"/>
          </p:nvPr>
        </p:nvSpPr>
        <p:spPr>
          <a:xfrm>
            <a:off x="6464410" y="841247"/>
            <a:ext cx="4484536" cy="5340097"/>
          </a:xfrm>
        </p:spPr>
        <p:txBody>
          <a:bodyPr anchor="ctr">
            <a:normAutofit/>
          </a:bodyPr>
          <a:lstStyle/>
          <a:p>
            <a:pPr marL="342900" lvl="1" indent="-342900"/>
            <a:r>
              <a:rPr lang="en-GB" sz="1800">
                <a:solidFill>
                  <a:schemeClr val="tx2"/>
                </a:solidFill>
              </a:rPr>
              <a:t>Referee’s Responsibilities:</a:t>
            </a:r>
          </a:p>
          <a:p>
            <a:pPr marL="800100" lvl="2" indent="-342900"/>
            <a:r>
              <a:rPr lang="en-GB" sz="1800">
                <a:solidFill>
                  <a:schemeClr val="tx2"/>
                </a:solidFill>
              </a:rPr>
              <a:t>Confirm Brief Timings with coaches and ARs.</a:t>
            </a:r>
          </a:p>
          <a:p>
            <a:pPr marL="800100" lvl="2" indent="-342900"/>
            <a:r>
              <a:rPr lang="en-GB" sz="1800">
                <a:solidFill>
                  <a:schemeClr val="tx2"/>
                </a:solidFill>
              </a:rPr>
              <a:t>Meet Advisor.</a:t>
            </a:r>
          </a:p>
          <a:p>
            <a:pPr marL="800100" lvl="2" indent="-342900"/>
            <a:r>
              <a:rPr lang="en-GB" sz="1800">
                <a:solidFill>
                  <a:schemeClr val="tx2"/>
                </a:solidFill>
              </a:rPr>
              <a:t>Confirm Regs (usually cup games).</a:t>
            </a:r>
          </a:p>
          <a:p>
            <a:pPr marL="800100" lvl="2" indent="-342900"/>
            <a:r>
              <a:rPr lang="en-GB" sz="1800">
                <a:solidFill>
                  <a:schemeClr val="tx2"/>
                </a:solidFill>
              </a:rPr>
              <a:t>Brief Teams.</a:t>
            </a:r>
          </a:p>
          <a:p>
            <a:pPr marL="800100" lvl="2" indent="-342900"/>
            <a:r>
              <a:rPr lang="en-GB" sz="1800">
                <a:solidFill>
                  <a:schemeClr val="tx2"/>
                </a:solidFill>
              </a:rPr>
              <a:t>Brief ARs.</a:t>
            </a:r>
          </a:p>
          <a:p>
            <a:pPr marL="342900" lvl="1" indent="-342900"/>
            <a:endParaRPr lang="en-GB" sz="1800">
              <a:solidFill>
                <a:schemeClr val="tx2"/>
              </a:solidFill>
            </a:endParaRPr>
          </a:p>
          <a:p>
            <a:pPr marL="342900" lvl="1" indent="-342900"/>
            <a:r>
              <a:rPr lang="en-GB" sz="1800">
                <a:solidFill>
                  <a:schemeClr val="tx2"/>
                </a:solidFill>
              </a:rPr>
              <a:t>Assistant Referee Responsibilities:</a:t>
            </a:r>
          </a:p>
          <a:p>
            <a:pPr marL="800100" lvl="2" indent="-342900"/>
            <a:r>
              <a:rPr lang="en-GB" sz="1800">
                <a:solidFill>
                  <a:schemeClr val="tx2"/>
                </a:solidFill>
              </a:rPr>
              <a:t>Alleviate Pressure from referee.</a:t>
            </a:r>
          </a:p>
          <a:p>
            <a:pPr marL="800100" lvl="2" indent="-342900"/>
            <a:r>
              <a:rPr lang="en-GB" sz="1800">
                <a:solidFill>
                  <a:schemeClr val="tx2"/>
                </a:solidFill>
              </a:rPr>
              <a:t>Set-Up/Test Comms</a:t>
            </a:r>
          </a:p>
          <a:p>
            <a:pPr marL="800100" lvl="2" indent="-342900"/>
            <a:r>
              <a:rPr lang="en-GB" sz="1800">
                <a:solidFill>
                  <a:schemeClr val="tx2"/>
                </a:solidFill>
              </a:rPr>
              <a:t>Team Liaison – split between ARs.</a:t>
            </a:r>
          </a:p>
          <a:p>
            <a:pPr marL="800100" lvl="2" indent="-342900"/>
            <a:r>
              <a:rPr lang="en-GB" sz="1800">
                <a:solidFill>
                  <a:schemeClr val="tx2"/>
                </a:solidFill>
              </a:rPr>
              <a:t>Drinks/Sweets</a:t>
            </a:r>
          </a:p>
          <a:p>
            <a:pPr marL="800100" lvl="2" indent="-342900"/>
            <a:r>
              <a:rPr lang="en-GB" sz="1800">
                <a:solidFill>
                  <a:schemeClr val="tx2"/>
                </a:solidFill>
              </a:rPr>
              <a:t>Comms spares.</a:t>
            </a:r>
          </a:p>
          <a:p>
            <a:pPr marL="800100" lvl="2" indent="-342900"/>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lvl="1"/>
            <a:endParaRPr lang="en-GB" sz="1800">
              <a:solidFill>
                <a:schemeClr val="tx2"/>
              </a:solidFill>
            </a:endParaRPr>
          </a:p>
        </p:txBody>
      </p:sp>
    </p:spTree>
    <p:extLst>
      <p:ext uri="{BB962C8B-B14F-4D97-AF65-F5344CB8AC3E}">
        <p14:creationId xmlns:p14="http://schemas.microsoft.com/office/powerpoint/2010/main" val="3851468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5A398C8-787A-7BB0-7705-C024B828C152}"/>
            </a:ext>
          </a:extLst>
        </p:cNvPr>
        <p:cNvGrpSpPr/>
        <p:nvPr/>
      </p:nvGrpSpPr>
      <p:grpSpPr>
        <a:xfrm>
          <a:off x="0" y="0"/>
          <a:ext cx="0" cy="0"/>
          <a:chOff x="0" y="0"/>
          <a:chExt cx="0" cy="0"/>
        </a:xfrm>
      </p:grpSpPr>
      <p:sp useBgFill="1">
        <p:nvSpPr>
          <p:cNvPr id="3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9"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B20BEFE-EE08-65AA-C22B-D5CE2EB9B05D}"/>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Pre-Game Brief - Teams</a:t>
            </a:r>
          </a:p>
        </p:txBody>
      </p:sp>
      <p:sp>
        <p:nvSpPr>
          <p:cNvPr id="3" name="Content Placeholder 2">
            <a:extLst>
              <a:ext uri="{FF2B5EF4-FFF2-40B4-BE49-F238E27FC236}">
                <a16:creationId xmlns:a16="http://schemas.microsoft.com/office/drawing/2014/main" id="{42071386-F16F-F5B1-A079-02443531D97B}"/>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Referee’s Responsibilities:</a:t>
            </a:r>
          </a:p>
          <a:p>
            <a:pPr marL="800100" lvl="2" indent="-342900"/>
            <a:r>
              <a:rPr lang="en-GB" sz="1800" dirty="0">
                <a:solidFill>
                  <a:schemeClr val="tx2"/>
                </a:solidFill>
              </a:rPr>
              <a:t>No Change except for:</a:t>
            </a:r>
          </a:p>
          <a:p>
            <a:pPr marL="1257300" lvl="3" indent="-342900"/>
            <a:r>
              <a:rPr lang="en-GB" dirty="0">
                <a:solidFill>
                  <a:schemeClr val="tx2"/>
                </a:solidFill>
              </a:rPr>
              <a:t>Defensive offside lines at Set-Piece set by far AR</a:t>
            </a:r>
          </a:p>
          <a:p>
            <a:pPr marL="342900" lvl="1" indent="-342900"/>
            <a:endParaRPr lang="en-GB" sz="1800" dirty="0">
              <a:solidFill>
                <a:schemeClr val="tx2"/>
              </a:solidFill>
            </a:endParaRPr>
          </a:p>
          <a:p>
            <a:pPr marL="342900" lvl="1" indent="-342900"/>
            <a:r>
              <a:rPr lang="en-GB" sz="1800" dirty="0">
                <a:solidFill>
                  <a:schemeClr val="tx2"/>
                </a:solidFill>
              </a:rPr>
              <a:t>Assistant Referee Responsibilities:</a:t>
            </a:r>
          </a:p>
          <a:p>
            <a:pPr marL="800100" lvl="2" indent="-342900"/>
            <a:r>
              <a:rPr lang="en-GB" sz="1800" dirty="0">
                <a:solidFill>
                  <a:schemeClr val="tx2"/>
                </a:solidFill>
              </a:rPr>
              <a:t>Be present at all briefs</a:t>
            </a:r>
          </a:p>
          <a:p>
            <a:pPr marL="800100" lvl="2" indent="-342900"/>
            <a:r>
              <a:rPr lang="en-GB" sz="1800" dirty="0">
                <a:solidFill>
                  <a:schemeClr val="tx2"/>
                </a:solidFill>
              </a:rPr>
              <a:t>Conduct Stud Check</a:t>
            </a:r>
          </a:p>
          <a:p>
            <a:pPr marL="800100" lvl="2" indent="-342900"/>
            <a:r>
              <a:rPr lang="en-GB" sz="1800" dirty="0">
                <a:solidFill>
                  <a:schemeClr val="tx2"/>
                </a:solidFill>
              </a:rPr>
              <a:t>Brief Wingers</a:t>
            </a:r>
          </a:p>
          <a:p>
            <a:pPr marL="1257300" lvl="3" indent="-342900"/>
            <a:r>
              <a:rPr lang="en-GB" dirty="0">
                <a:solidFill>
                  <a:schemeClr val="tx2"/>
                </a:solidFill>
              </a:rPr>
              <a:t>Comms/Offside-Lines</a:t>
            </a: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2871435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E10BE9D-0A27-39D3-B297-B4482F317D08}"/>
            </a:ext>
          </a:extLst>
        </p:cNvPr>
        <p:cNvGrpSpPr/>
        <p:nvPr/>
      </p:nvGrpSpPr>
      <p:grpSpPr>
        <a:xfrm>
          <a:off x="0" y="0"/>
          <a:ext cx="0" cy="0"/>
          <a:chOff x="0" y="0"/>
          <a:chExt cx="0" cy="0"/>
        </a:xfrm>
      </p:grpSpPr>
      <p:sp useBgFill="1">
        <p:nvSpPr>
          <p:cNvPr id="27"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up 3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3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6" name="Freeform: Shape 3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F334AF8-3744-F4B5-FE45-239EA10564AF}"/>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Pre-Game Brief - ARs</a:t>
            </a:r>
          </a:p>
        </p:txBody>
      </p:sp>
      <p:sp>
        <p:nvSpPr>
          <p:cNvPr id="5" name="Content Placeholder 4">
            <a:extLst>
              <a:ext uri="{FF2B5EF4-FFF2-40B4-BE49-F238E27FC236}">
                <a16:creationId xmlns:a16="http://schemas.microsoft.com/office/drawing/2014/main" id="{460516F6-CE48-8A3F-07EE-A3811A34FAED}"/>
              </a:ext>
            </a:extLst>
          </p:cNvPr>
          <p:cNvSpPr>
            <a:spLocks noGrp="1"/>
          </p:cNvSpPr>
          <p:nvPr>
            <p:ph idx="1"/>
          </p:nvPr>
        </p:nvSpPr>
        <p:spPr>
          <a:xfrm>
            <a:off x="6464410" y="841247"/>
            <a:ext cx="4484536" cy="5340097"/>
          </a:xfrm>
        </p:spPr>
        <p:txBody>
          <a:bodyPr anchor="ctr">
            <a:normAutofit/>
          </a:bodyPr>
          <a:lstStyle/>
          <a:p>
            <a:r>
              <a:rPr lang="en-GB" sz="1800">
                <a:solidFill>
                  <a:schemeClr val="tx2"/>
                </a:solidFill>
              </a:rPr>
              <a:t>Referee’s responsibility</a:t>
            </a:r>
          </a:p>
          <a:p>
            <a:r>
              <a:rPr lang="en-GB" sz="1800">
                <a:solidFill>
                  <a:schemeClr val="tx2"/>
                </a:solidFill>
              </a:rPr>
              <a:t>ARs to confirm</a:t>
            </a:r>
          </a:p>
        </p:txBody>
      </p:sp>
    </p:spTree>
    <p:extLst>
      <p:ext uri="{BB962C8B-B14F-4D97-AF65-F5344CB8AC3E}">
        <p14:creationId xmlns:p14="http://schemas.microsoft.com/office/powerpoint/2010/main" val="18493373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80703DE-5503-8DC0-CE78-6A740EFC9240}"/>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DEE71BC-D5BE-4B29-8054-1544206A6E08}"/>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Downtime</a:t>
            </a:r>
          </a:p>
        </p:txBody>
      </p:sp>
      <p:sp>
        <p:nvSpPr>
          <p:cNvPr id="3" name="Content Placeholder 2">
            <a:extLst>
              <a:ext uri="{FF2B5EF4-FFF2-40B4-BE49-F238E27FC236}">
                <a16:creationId xmlns:a16="http://schemas.microsoft.com/office/drawing/2014/main" id="{D8258016-C1ED-3B9D-7D05-C451A125F14D}"/>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Advise Referee of trends.</a:t>
            </a:r>
          </a:p>
          <a:p>
            <a:pPr marL="342900" lvl="1" indent="-342900"/>
            <a:r>
              <a:rPr lang="en-GB" sz="1800" dirty="0">
                <a:solidFill>
                  <a:schemeClr val="tx2"/>
                </a:solidFill>
              </a:rPr>
              <a:t>Advise Referee of players to talk to.</a:t>
            </a:r>
          </a:p>
          <a:p>
            <a:pPr marL="342900" lvl="1" indent="-342900"/>
            <a:r>
              <a:rPr lang="en-GB" sz="1800" dirty="0">
                <a:solidFill>
                  <a:schemeClr val="tx2"/>
                </a:solidFill>
              </a:rPr>
              <a:t>Talk to players if referee requests – at kicks.</a:t>
            </a:r>
          </a:p>
          <a:p>
            <a:pPr marL="342900" lvl="1" indent="-342900"/>
            <a:r>
              <a:rPr lang="en-GB" sz="1800" dirty="0">
                <a:solidFill>
                  <a:schemeClr val="tx2"/>
                </a:solidFill>
              </a:rPr>
              <a:t>Praise referee.</a:t>
            </a:r>
          </a:p>
          <a:p>
            <a:pPr marL="342900" lvl="1" indent="-342900"/>
            <a:r>
              <a:rPr lang="en-GB" sz="1800" dirty="0">
                <a:solidFill>
                  <a:schemeClr val="tx2"/>
                </a:solidFill>
              </a:rPr>
              <a:t>Half-Time – referee to lead conversation for H2.</a:t>
            </a:r>
          </a:p>
          <a:p>
            <a:pPr marL="800100" lvl="2" indent="-342900"/>
            <a:r>
              <a:rPr lang="en-GB" sz="1800" dirty="0">
                <a:solidFill>
                  <a:schemeClr val="tx2"/>
                </a:solidFill>
              </a:rPr>
              <a:t>ARs to back brief</a:t>
            </a:r>
          </a:p>
          <a:p>
            <a:pPr marL="342900" lvl="1" indent="-342900"/>
            <a:r>
              <a:rPr lang="en-GB" sz="1800" dirty="0">
                <a:solidFill>
                  <a:schemeClr val="tx2"/>
                </a:solidFill>
              </a:rPr>
              <a:t>Refreshments – if hot day</a:t>
            </a:r>
          </a:p>
          <a:p>
            <a:pPr marL="342900" lvl="1" indent="-342900"/>
            <a:endParaRPr lang="en-GB" sz="1800" dirty="0">
              <a:solidFill>
                <a:schemeClr val="tx2"/>
              </a:solidFill>
            </a:endParaRP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49936169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060E1D5-118A-0E83-15B3-378CD3D2C687}"/>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763C305-6751-6B99-97F8-3B823E2B9E1E}"/>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Post Game</a:t>
            </a:r>
          </a:p>
        </p:txBody>
      </p:sp>
      <p:sp>
        <p:nvSpPr>
          <p:cNvPr id="3" name="Content Placeholder 2">
            <a:extLst>
              <a:ext uri="{FF2B5EF4-FFF2-40B4-BE49-F238E27FC236}">
                <a16:creationId xmlns:a16="http://schemas.microsoft.com/office/drawing/2014/main" id="{B28CD8B0-2CB0-DAFD-7169-F0D389EFB44E}"/>
              </a:ext>
            </a:extLst>
          </p:cNvPr>
          <p:cNvSpPr>
            <a:spLocks noGrp="1"/>
          </p:cNvSpPr>
          <p:nvPr>
            <p:ph idx="1"/>
          </p:nvPr>
        </p:nvSpPr>
        <p:spPr>
          <a:xfrm>
            <a:off x="6464410" y="841247"/>
            <a:ext cx="4484536" cy="5340097"/>
          </a:xfrm>
        </p:spPr>
        <p:txBody>
          <a:bodyPr anchor="ctr">
            <a:normAutofit/>
          </a:bodyPr>
          <a:lstStyle/>
          <a:p>
            <a:pPr marL="342900" lvl="1" indent="-342900"/>
            <a:r>
              <a:rPr lang="en-GB" sz="1800">
                <a:solidFill>
                  <a:schemeClr val="tx2"/>
                </a:solidFill>
              </a:rPr>
              <a:t>Normal on pitch niceties.</a:t>
            </a:r>
          </a:p>
          <a:p>
            <a:pPr marL="342900" lvl="1" indent="-342900"/>
            <a:r>
              <a:rPr lang="en-GB" sz="1800">
                <a:solidFill>
                  <a:schemeClr val="tx2"/>
                </a:solidFill>
              </a:rPr>
              <a:t>Remove to changing room.</a:t>
            </a:r>
          </a:p>
          <a:p>
            <a:pPr marL="342900" lvl="1" indent="-342900"/>
            <a:r>
              <a:rPr lang="en-GB" sz="1800">
                <a:solidFill>
                  <a:schemeClr val="tx2"/>
                </a:solidFill>
              </a:rPr>
              <a:t>Post Match discussion – Red Cards/Foul Play etc.</a:t>
            </a:r>
          </a:p>
          <a:p>
            <a:pPr marL="342900" lvl="1" indent="-342900"/>
            <a:r>
              <a:rPr lang="en-GB" sz="1800">
                <a:solidFill>
                  <a:schemeClr val="tx2"/>
                </a:solidFill>
              </a:rPr>
              <a:t>Closedown Comms</a:t>
            </a:r>
          </a:p>
          <a:p>
            <a:pPr marL="342900" lvl="1" indent="-342900"/>
            <a:r>
              <a:rPr lang="en-GB" sz="1800">
                <a:solidFill>
                  <a:schemeClr val="tx2"/>
                </a:solidFill>
              </a:rPr>
              <a:t>Check all equipment is accounted for.</a:t>
            </a:r>
          </a:p>
          <a:p>
            <a:pPr marL="342900" lvl="1" indent="-342900"/>
            <a:r>
              <a:rPr lang="en-GB" sz="1800">
                <a:solidFill>
                  <a:schemeClr val="tx2"/>
                </a:solidFill>
              </a:rPr>
              <a:t>Move to the bar together if possible.</a:t>
            </a:r>
          </a:p>
          <a:p>
            <a:pPr marL="342900" lvl="1" indent="-342900"/>
            <a:endParaRPr lang="en-GB" sz="1800">
              <a:solidFill>
                <a:schemeClr val="tx2"/>
              </a:solidFill>
            </a:endParaRPr>
          </a:p>
          <a:p>
            <a:pPr marL="342900" lvl="1" indent="-342900"/>
            <a:endParaRPr lang="en-GB" sz="1800">
              <a:solidFill>
                <a:schemeClr val="tx2"/>
              </a:solidFill>
            </a:endParaRPr>
          </a:p>
          <a:p>
            <a:pPr marL="1257300" lvl="3" indent="-342900"/>
            <a:endParaRPr lang="en-GB">
              <a:solidFill>
                <a:schemeClr val="tx2"/>
              </a:solidFill>
            </a:endParaRPr>
          </a:p>
          <a:p>
            <a:pPr marL="457200" lvl="2" indent="0">
              <a:buNone/>
            </a:pPr>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lvl="1"/>
            <a:endParaRPr lang="en-GB" sz="1800">
              <a:solidFill>
                <a:schemeClr val="tx2"/>
              </a:solidFill>
            </a:endParaRPr>
          </a:p>
        </p:txBody>
      </p:sp>
    </p:spTree>
    <p:extLst>
      <p:ext uri="{BB962C8B-B14F-4D97-AF65-F5344CB8AC3E}">
        <p14:creationId xmlns:p14="http://schemas.microsoft.com/office/powerpoint/2010/main" val="37044104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F0FAC3D-A2FE-9B12-16A9-503968791E21}"/>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4C25D6E-E38D-6BE4-0175-3CE3246798DA}"/>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QUESTIONS</a:t>
            </a:r>
          </a:p>
        </p:txBody>
      </p:sp>
      <p:sp>
        <p:nvSpPr>
          <p:cNvPr id="3" name="Content Placeholder 2">
            <a:extLst>
              <a:ext uri="{FF2B5EF4-FFF2-40B4-BE49-F238E27FC236}">
                <a16:creationId xmlns:a16="http://schemas.microsoft.com/office/drawing/2014/main" id="{8360E4EE-B317-B65E-4D5D-CA2BAABA90ED}"/>
              </a:ext>
            </a:extLst>
          </p:cNvPr>
          <p:cNvSpPr>
            <a:spLocks noGrp="1"/>
          </p:cNvSpPr>
          <p:nvPr>
            <p:ph idx="1"/>
          </p:nvPr>
        </p:nvSpPr>
        <p:spPr>
          <a:xfrm>
            <a:off x="6464410" y="841247"/>
            <a:ext cx="4484536" cy="5340097"/>
          </a:xfrm>
        </p:spPr>
        <p:txBody>
          <a:bodyPr anchor="ctr">
            <a:normAutofit/>
          </a:bodyPr>
          <a:lstStyle/>
          <a:p>
            <a:pPr marL="342900" lvl="1" indent="-342900"/>
            <a:endParaRPr lang="en-GB" sz="1800">
              <a:solidFill>
                <a:schemeClr val="tx2"/>
              </a:solidFill>
            </a:endParaRPr>
          </a:p>
          <a:p>
            <a:pPr marL="342900" lvl="1" indent="-342900"/>
            <a:endParaRPr lang="en-GB" sz="1800">
              <a:solidFill>
                <a:schemeClr val="tx2"/>
              </a:solidFill>
            </a:endParaRPr>
          </a:p>
          <a:p>
            <a:pPr marL="1257300" lvl="3" indent="-342900"/>
            <a:endParaRPr lang="en-GB">
              <a:solidFill>
                <a:schemeClr val="tx2"/>
              </a:solidFill>
            </a:endParaRPr>
          </a:p>
          <a:p>
            <a:pPr marL="457200" lvl="2" indent="0">
              <a:buNone/>
            </a:pPr>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lvl="1"/>
            <a:endParaRPr lang="en-GB" sz="1800">
              <a:solidFill>
                <a:schemeClr val="tx2"/>
              </a:solidFill>
            </a:endParaRPr>
          </a:p>
        </p:txBody>
      </p:sp>
    </p:spTree>
    <p:extLst>
      <p:ext uri="{BB962C8B-B14F-4D97-AF65-F5344CB8AC3E}">
        <p14:creationId xmlns:p14="http://schemas.microsoft.com/office/powerpoint/2010/main" val="24242106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B43EB4D-0199-A8F0-1074-7C9B18CCEFAB}"/>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8FB2F79-1173-D47C-5C06-39FC320CFBA5}"/>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Roles – Assistant Referee</a:t>
            </a:r>
          </a:p>
        </p:txBody>
      </p:sp>
      <p:sp>
        <p:nvSpPr>
          <p:cNvPr id="3" name="Content Placeholder 2">
            <a:extLst>
              <a:ext uri="{FF2B5EF4-FFF2-40B4-BE49-F238E27FC236}">
                <a16:creationId xmlns:a16="http://schemas.microsoft.com/office/drawing/2014/main" id="{739314CD-CCA4-DD68-5BD9-9BBD223C9D08}"/>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Primary</a:t>
            </a:r>
          </a:p>
          <a:p>
            <a:pPr marL="800100" lvl="2" indent="-342900"/>
            <a:r>
              <a:rPr lang="en-GB" sz="1800" dirty="0">
                <a:solidFill>
                  <a:schemeClr val="tx2"/>
                </a:solidFill>
              </a:rPr>
              <a:t>Touch – Law 18</a:t>
            </a:r>
          </a:p>
          <a:p>
            <a:pPr marL="800100" lvl="2" indent="-342900"/>
            <a:r>
              <a:rPr lang="en-GB" sz="1800" dirty="0">
                <a:solidFill>
                  <a:schemeClr val="tx2"/>
                </a:solidFill>
              </a:rPr>
              <a:t>Foul Play</a:t>
            </a:r>
          </a:p>
          <a:p>
            <a:pPr marL="800100" lvl="2" indent="-342900"/>
            <a:r>
              <a:rPr lang="en-GB" sz="1800" dirty="0">
                <a:solidFill>
                  <a:schemeClr val="tx2"/>
                </a:solidFill>
              </a:rPr>
              <a:t>Kicks at Goal</a:t>
            </a:r>
          </a:p>
          <a:p>
            <a:pPr marL="457200" lvl="2" indent="0">
              <a:buNone/>
            </a:pPr>
            <a:endParaRPr lang="en-GB" sz="1800" dirty="0">
              <a:solidFill>
                <a:schemeClr val="tx2"/>
              </a:solidFill>
            </a:endParaRPr>
          </a:p>
          <a:p>
            <a:pPr marL="342900" lvl="1" indent="-342900"/>
            <a:r>
              <a:rPr lang="en-GB" sz="1800" dirty="0">
                <a:solidFill>
                  <a:schemeClr val="tx2"/>
                </a:solidFill>
              </a:rPr>
              <a:t>Secondary (not exhaustive) </a:t>
            </a:r>
          </a:p>
          <a:p>
            <a:pPr marL="800100" lvl="2" indent="-342900"/>
            <a:r>
              <a:rPr lang="en-GB" sz="1800" dirty="0">
                <a:solidFill>
                  <a:schemeClr val="tx2"/>
                </a:solidFill>
              </a:rPr>
              <a:t>Time on/Time Off</a:t>
            </a:r>
          </a:p>
          <a:p>
            <a:pPr marL="800100" lvl="2" indent="-342900"/>
            <a:r>
              <a:rPr lang="en-GB" sz="1800" dirty="0">
                <a:solidFill>
                  <a:schemeClr val="tx2"/>
                </a:solidFill>
              </a:rPr>
              <a:t>Running Time</a:t>
            </a:r>
          </a:p>
          <a:p>
            <a:pPr marL="800100" lvl="2" indent="-342900"/>
            <a:r>
              <a:rPr lang="en-GB" sz="1800" dirty="0">
                <a:solidFill>
                  <a:schemeClr val="tx2"/>
                </a:solidFill>
              </a:rPr>
              <a:t>Home PK patterns</a:t>
            </a:r>
          </a:p>
          <a:p>
            <a:pPr marL="800100" lvl="2" indent="-342900"/>
            <a:r>
              <a:rPr lang="en-GB" sz="1800" dirty="0">
                <a:solidFill>
                  <a:schemeClr val="tx2"/>
                </a:solidFill>
              </a:rPr>
              <a:t>Away PK patterns</a:t>
            </a:r>
          </a:p>
          <a:p>
            <a:pPr marL="800100" lvl="2" indent="-342900"/>
            <a:r>
              <a:rPr lang="en-GB" sz="1800" dirty="0">
                <a:solidFill>
                  <a:schemeClr val="tx2"/>
                </a:solidFill>
              </a:rPr>
              <a:t>Subs</a:t>
            </a:r>
          </a:p>
          <a:p>
            <a:pPr marL="800100" lvl="2" indent="-342900"/>
            <a:r>
              <a:rPr lang="en-GB" sz="1800" dirty="0">
                <a:solidFill>
                  <a:schemeClr val="tx2"/>
                </a:solidFill>
              </a:rPr>
              <a:t>AR1  is Replacement Referee</a:t>
            </a:r>
          </a:p>
          <a:p>
            <a:pPr marL="0" lvl="1" indent="0">
              <a:buNone/>
            </a:pPr>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2949007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 calcmode="lin" valueType="num">
                                      <p:cBhvr additive="base">
                                        <p:cTn id="2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6" end="6"/>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 calcmode="lin" valueType="num">
                                      <p:cBhvr additive="base">
                                        <p:cTn id="2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7" end="7"/>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anim calcmode="lin" valueType="num">
                                      <p:cBhvr additive="base">
                                        <p:cTn id="29"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8" end="8"/>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anim calcmode="lin" valueType="num">
                                      <p:cBhvr additive="base">
                                        <p:cTn id="33"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9" end="9"/>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anim calcmode="lin" valueType="num">
                                      <p:cBhvr additive="base">
                                        <p:cTn id="3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
                                            <p:txEl>
                                              <p:pRg st="11" end="11"/>
                                            </p:txEl>
                                          </p:spTgt>
                                        </p:tgtEl>
                                        <p:attrNameLst>
                                          <p:attrName>style.visibility</p:attrName>
                                        </p:attrNameLst>
                                      </p:cBhvr>
                                      <p:to>
                                        <p:strVal val="visible"/>
                                      </p:to>
                                    </p:set>
                                    <p:anim calcmode="lin" valueType="num">
                                      <p:cBhvr additive="base">
                                        <p:cTn id="41"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4C0F124-B7B5-2B57-1B26-A2979FACEC85}"/>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9772A73-55A0-770E-A86C-C8021B2F61A5}"/>
              </a:ext>
            </a:extLst>
          </p:cNvPr>
          <p:cNvSpPr>
            <a:spLocks noGrp="1"/>
          </p:cNvSpPr>
          <p:nvPr>
            <p:ph type="title"/>
          </p:nvPr>
        </p:nvSpPr>
        <p:spPr>
          <a:xfrm>
            <a:off x="786385" y="841248"/>
            <a:ext cx="5129600" cy="5340097"/>
          </a:xfrm>
        </p:spPr>
        <p:txBody>
          <a:bodyPr anchor="ctr">
            <a:normAutofit/>
          </a:bodyPr>
          <a:lstStyle/>
          <a:p>
            <a:r>
              <a:rPr lang="en-GB" sz="4800" dirty="0">
                <a:solidFill>
                  <a:schemeClr val="bg1"/>
                </a:solidFill>
              </a:rPr>
              <a:t>Touch Laws</a:t>
            </a:r>
          </a:p>
        </p:txBody>
      </p:sp>
      <p:sp>
        <p:nvSpPr>
          <p:cNvPr id="3" name="Content Placeholder 2">
            <a:extLst>
              <a:ext uri="{FF2B5EF4-FFF2-40B4-BE49-F238E27FC236}">
                <a16:creationId xmlns:a16="http://schemas.microsoft.com/office/drawing/2014/main" id="{0499CDDB-6BC6-8767-485E-3247C8D53965}"/>
              </a:ext>
            </a:extLst>
          </p:cNvPr>
          <p:cNvSpPr>
            <a:spLocks noGrp="1"/>
          </p:cNvSpPr>
          <p:nvPr>
            <p:ph idx="1"/>
          </p:nvPr>
        </p:nvSpPr>
        <p:spPr>
          <a:xfrm>
            <a:off x="6463838" y="1387480"/>
            <a:ext cx="4484536" cy="5340097"/>
          </a:xfrm>
        </p:spPr>
        <p:txBody>
          <a:bodyPr anchor="ctr">
            <a:normAutofit/>
          </a:bodyPr>
          <a:lstStyle/>
          <a:p>
            <a:pPr marL="342900" lvl="1" indent="-342900"/>
            <a:r>
              <a:rPr lang="en-GB" sz="1800" dirty="0">
                <a:solidFill>
                  <a:schemeClr val="tx2"/>
                </a:solidFill>
              </a:rPr>
              <a:t>A player running with ball in hand touches the touchline with their foot:</a:t>
            </a:r>
          </a:p>
          <a:p>
            <a:pPr marL="800100" lvl="2" indent="-342900"/>
            <a:r>
              <a:rPr lang="en-GB" sz="1800" dirty="0">
                <a:solidFill>
                  <a:schemeClr val="tx2"/>
                </a:solidFill>
              </a:rPr>
              <a:t>Is the ball in  touch?</a:t>
            </a:r>
          </a:p>
          <a:p>
            <a:pPr marL="800100" lvl="2" indent="-342900"/>
            <a:r>
              <a:rPr lang="en-GB" sz="1800" dirty="0">
                <a:solidFill>
                  <a:schemeClr val="tx2"/>
                </a:solidFill>
              </a:rPr>
              <a:t>AR Action?</a:t>
            </a:r>
          </a:p>
          <a:p>
            <a:pPr marL="800100" lvl="2" indent="-342900"/>
            <a:r>
              <a:rPr lang="en-GB" sz="1800" dirty="0">
                <a:solidFill>
                  <a:schemeClr val="tx2"/>
                </a:solidFill>
              </a:rPr>
              <a:t>Whose Throw in?</a:t>
            </a:r>
          </a:p>
          <a:p>
            <a:pPr marL="800100" lvl="2" indent="-342900"/>
            <a:endParaRPr lang="en-GB" sz="1800" dirty="0">
              <a:solidFill>
                <a:schemeClr val="tx2"/>
              </a:solidFill>
            </a:endParaRPr>
          </a:p>
          <a:p>
            <a:pPr marL="342900" lvl="1" indent="-342900"/>
            <a:r>
              <a:rPr lang="en-GB" sz="1800" dirty="0">
                <a:solidFill>
                  <a:schemeClr val="tx2"/>
                </a:solidFill>
              </a:rPr>
              <a:t>Answers:</a:t>
            </a:r>
          </a:p>
          <a:p>
            <a:pPr marL="800100" lvl="2" indent="-342900"/>
            <a:r>
              <a:rPr lang="en-GB" sz="1800" dirty="0">
                <a:solidFill>
                  <a:schemeClr val="tx2"/>
                </a:solidFill>
              </a:rPr>
              <a:t>Yes</a:t>
            </a:r>
          </a:p>
          <a:p>
            <a:pPr marL="800100" lvl="2" indent="-342900"/>
            <a:r>
              <a:rPr lang="en-GB" sz="1800" dirty="0">
                <a:solidFill>
                  <a:schemeClr val="tx2"/>
                </a:solidFill>
              </a:rPr>
              <a:t>Flag Up and mark the point of touch; watch the ball and any opposition players trying to get the ball from the ball carrier and ‘referee’ as necessary.  When the ball is deemed dead, signal with the non-flag arm to the team throwing-in.</a:t>
            </a:r>
          </a:p>
          <a:p>
            <a:pPr marL="800100" lvl="2" indent="-342900"/>
            <a:r>
              <a:rPr lang="en-GB" sz="1800" dirty="0">
                <a:solidFill>
                  <a:schemeClr val="tx2"/>
                </a:solidFill>
              </a:rPr>
              <a:t>Opposition.</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113239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anim calcmode="lin" valueType="num">
                                      <p:cBhvr additive="base">
                                        <p:cTn id="2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 calcmode="lin" valueType="num">
                                      <p:cBhvr additive="base">
                                        <p:cTn id="29"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anim calcmode="lin" valueType="num">
                                      <p:cBhvr additive="base">
                                        <p:cTn id="41"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6E8E6FA-BA6F-BEBD-E59D-816FDCF1B6E3}"/>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31C2748-9B7D-C41D-66C3-4EC7994AF271}"/>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67B85A85-7C69-72A8-DA50-25A5E1BF1695}"/>
              </a:ext>
            </a:extLst>
          </p:cNvPr>
          <p:cNvSpPr>
            <a:spLocks noGrp="1"/>
          </p:cNvSpPr>
          <p:nvPr>
            <p:ph idx="1"/>
          </p:nvPr>
        </p:nvSpPr>
        <p:spPr>
          <a:xfrm>
            <a:off x="6464410" y="841247"/>
            <a:ext cx="4484536" cy="5340097"/>
          </a:xfrm>
        </p:spPr>
        <p:txBody>
          <a:bodyPr anchor="ctr">
            <a:normAutofit/>
          </a:bodyPr>
          <a:lstStyle/>
          <a:p>
            <a:pPr marL="342900" lvl="1" indent="-342900"/>
            <a:r>
              <a:rPr lang="en-GB" sz="1800">
                <a:solidFill>
                  <a:schemeClr val="tx2"/>
                </a:solidFill>
              </a:rPr>
              <a:t>Red kicks the ball from inside their 22m, the ball crosses the plane of touch and is caught by a blue player standing in touch:</a:t>
            </a:r>
          </a:p>
          <a:p>
            <a:pPr marL="800100" lvl="2" indent="-342900"/>
            <a:r>
              <a:rPr lang="en-GB" sz="1800">
                <a:solidFill>
                  <a:schemeClr val="tx2"/>
                </a:solidFill>
              </a:rPr>
              <a:t>Is the ball in  touch?</a:t>
            </a:r>
          </a:p>
          <a:p>
            <a:pPr marL="800100" lvl="2" indent="-342900"/>
            <a:r>
              <a:rPr lang="en-GB" sz="1800">
                <a:solidFill>
                  <a:schemeClr val="tx2"/>
                </a:solidFill>
              </a:rPr>
              <a:t>Whose Throw in?</a:t>
            </a:r>
          </a:p>
          <a:p>
            <a:pPr marL="800100" lvl="2" indent="-342900"/>
            <a:r>
              <a:rPr lang="en-GB" sz="1800">
                <a:solidFill>
                  <a:schemeClr val="tx2"/>
                </a:solidFill>
              </a:rPr>
              <a:t>Where?</a:t>
            </a:r>
          </a:p>
          <a:p>
            <a:pPr marL="800100" lvl="2" indent="-342900"/>
            <a:endParaRPr lang="en-GB" sz="1800">
              <a:solidFill>
                <a:schemeClr val="tx2"/>
              </a:solidFill>
            </a:endParaRPr>
          </a:p>
          <a:p>
            <a:pPr marL="342900" lvl="1" indent="-342900"/>
            <a:r>
              <a:rPr lang="en-GB" sz="1800">
                <a:solidFill>
                  <a:schemeClr val="tx2"/>
                </a:solidFill>
              </a:rPr>
              <a:t>Answers:</a:t>
            </a:r>
          </a:p>
          <a:p>
            <a:pPr marL="800100" lvl="2" indent="-342900"/>
            <a:r>
              <a:rPr lang="en-GB" sz="1800">
                <a:solidFill>
                  <a:schemeClr val="tx2"/>
                </a:solidFill>
              </a:rPr>
              <a:t>Yes</a:t>
            </a:r>
          </a:p>
          <a:p>
            <a:pPr marL="800100" lvl="2" indent="-342900"/>
            <a:r>
              <a:rPr lang="en-GB" sz="1800">
                <a:solidFill>
                  <a:schemeClr val="tx2"/>
                </a:solidFill>
              </a:rPr>
              <a:t>Blue.</a:t>
            </a:r>
          </a:p>
          <a:p>
            <a:pPr marL="800100" lvl="2" indent="-342900"/>
            <a:r>
              <a:rPr lang="en-GB" sz="1800">
                <a:solidFill>
                  <a:schemeClr val="tx2"/>
                </a:solidFill>
              </a:rPr>
              <a:t>Where the ball reached the plane of touch.</a:t>
            </a:r>
          </a:p>
          <a:p>
            <a:pPr marL="342900" lvl="1" indent="-342900"/>
            <a:endParaRPr lang="en-GB" sz="1800">
              <a:solidFill>
                <a:schemeClr val="tx2"/>
              </a:solidFill>
            </a:endParaRPr>
          </a:p>
          <a:p>
            <a:pPr marL="1257300" lvl="3" indent="-342900"/>
            <a:endParaRPr lang="en-GB">
              <a:solidFill>
                <a:schemeClr val="tx2"/>
              </a:solidFill>
            </a:endParaRPr>
          </a:p>
          <a:p>
            <a:pPr marL="457200" lvl="2" indent="0">
              <a:buNone/>
            </a:pPr>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marL="800100" lvl="2" indent="-342900"/>
            <a:endParaRPr lang="en-GB" sz="1800">
              <a:solidFill>
                <a:schemeClr val="tx2"/>
              </a:solidFill>
            </a:endParaRPr>
          </a:p>
          <a:p>
            <a:pPr lvl="1"/>
            <a:endParaRPr lang="en-GB" sz="1800">
              <a:solidFill>
                <a:schemeClr val="tx2"/>
              </a:solidFill>
            </a:endParaRPr>
          </a:p>
        </p:txBody>
      </p:sp>
    </p:spTree>
    <p:extLst>
      <p:ext uri="{BB962C8B-B14F-4D97-AF65-F5344CB8AC3E}">
        <p14:creationId xmlns:p14="http://schemas.microsoft.com/office/powerpoint/2010/main" val="3351978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B9CFC63-6E34-F5A3-4E7B-B661E957EF7F}"/>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F36986D-5228-C480-7259-B6BBB58FD839}"/>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E9851B82-E28B-9216-2BD7-B3535349D7F6}"/>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Red are awarded a penalty and choose to kick to touch.  A blue player standing in-touch catches the ball:</a:t>
            </a:r>
          </a:p>
          <a:p>
            <a:pPr marL="800100" lvl="2" indent="-342900"/>
            <a:r>
              <a:rPr lang="en-GB" sz="1800" dirty="0">
                <a:solidFill>
                  <a:schemeClr val="tx2"/>
                </a:solidFill>
              </a:rPr>
              <a:t>Is the ball in  touch?</a:t>
            </a:r>
          </a:p>
          <a:p>
            <a:pPr marL="800100" lvl="2" indent="-342900"/>
            <a:r>
              <a:rPr lang="en-GB" sz="1800" dirty="0">
                <a:solidFill>
                  <a:schemeClr val="tx2"/>
                </a:solidFill>
              </a:rPr>
              <a:t>Whose Throw in?</a:t>
            </a:r>
          </a:p>
          <a:p>
            <a:pPr marL="800100" lvl="2" indent="-342900"/>
            <a:r>
              <a:rPr lang="en-GB" sz="1800" dirty="0">
                <a:solidFill>
                  <a:schemeClr val="tx2"/>
                </a:solidFill>
              </a:rPr>
              <a:t>Where?</a:t>
            </a:r>
          </a:p>
          <a:p>
            <a:pPr marL="800100" lvl="2" indent="-342900"/>
            <a:endParaRPr lang="en-GB" sz="1800" dirty="0">
              <a:solidFill>
                <a:schemeClr val="tx2"/>
              </a:solidFill>
            </a:endParaRPr>
          </a:p>
          <a:p>
            <a:pPr marL="342900" lvl="1" indent="-342900"/>
            <a:r>
              <a:rPr lang="en-GB" sz="1800" dirty="0">
                <a:solidFill>
                  <a:schemeClr val="tx2"/>
                </a:solidFill>
              </a:rPr>
              <a:t>Answers:</a:t>
            </a:r>
          </a:p>
          <a:p>
            <a:pPr marL="800100" lvl="2" indent="-342900"/>
            <a:r>
              <a:rPr lang="en-GB" sz="1800" dirty="0">
                <a:solidFill>
                  <a:schemeClr val="tx2"/>
                </a:solidFill>
              </a:rPr>
              <a:t>Yes</a:t>
            </a:r>
          </a:p>
          <a:p>
            <a:pPr marL="800100" lvl="2" indent="-342900"/>
            <a:r>
              <a:rPr lang="en-GB" sz="1800" dirty="0">
                <a:solidFill>
                  <a:schemeClr val="tx2"/>
                </a:solidFill>
              </a:rPr>
              <a:t>Red.</a:t>
            </a:r>
          </a:p>
          <a:p>
            <a:pPr marL="800100" lvl="2" indent="-342900"/>
            <a:r>
              <a:rPr lang="en-GB" sz="1800" dirty="0">
                <a:solidFill>
                  <a:schemeClr val="tx2"/>
                </a:solidFill>
              </a:rPr>
              <a:t>Where the ball reached the touchline or if it has not reached touch, where the blue player catching the ball is standing.</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1812060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67D5324-C9D5-CB83-3748-E5E9A343561B}"/>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238B40D-FC39-C1D2-6639-F5CA01DD452F}"/>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BF217B30-FCCB-9A6E-BA99-497593E21CCD}"/>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Blue player grubber kicks the ball forward; an onside blue player runs forward and with one foot in touch kicks the ball forward over the try line, runs back onto the pitch and touches the ball down for a try:</a:t>
            </a:r>
          </a:p>
          <a:p>
            <a:pPr marL="800100" lvl="2" indent="-342900"/>
            <a:r>
              <a:rPr lang="en-GB" sz="1800" dirty="0">
                <a:solidFill>
                  <a:schemeClr val="tx2"/>
                </a:solidFill>
              </a:rPr>
              <a:t>Is the ball in  touch?</a:t>
            </a:r>
          </a:p>
          <a:p>
            <a:pPr marL="800100" lvl="2" indent="-342900"/>
            <a:r>
              <a:rPr lang="en-GB" sz="1800" dirty="0">
                <a:solidFill>
                  <a:schemeClr val="tx2"/>
                </a:solidFill>
              </a:rPr>
              <a:t>What is the decision?</a:t>
            </a:r>
          </a:p>
          <a:p>
            <a:pPr marL="800100" lvl="2" indent="-342900"/>
            <a:r>
              <a:rPr lang="en-GB" sz="1800" dirty="0">
                <a:solidFill>
                  <a:schemeClr val="tx2"/>
                </a:solidFill>
              </a:rPr>
              <a:t>What is the AR’s action?</a:t>
            </a:r>
          </a:p>
          <a:p>
            <a:pPr marL="800100" lvl="2" indent="-342900"/>
            <a:endParaRPr lang="en-GB" sz="1800" dirty="0">
              <a:solidFill>
                <a:schemeClr val="tx2"/>
              </a:solidFill>
            </a:endParaRPr>
          </a:p>
          <a:p>
            <a:pPr marL="342900" lvl="1" indent="-342900"/>
            <a:r>
              <a:rPr lang="en-GB" sz="1800" dirty="0">
                <a:solidFill>
                  <a:schemeClr val="tx2"/>
                </a:solidFill>
              </a:rPr>
              <a:t>Answers:</a:t>
            </a:r>
          </a:p>
          <a:p>
            <a:pPr marL="800100" lvl="2" indent="-342900"/>
            <a:r>
              <a:rPr lang="en-GB" sz="1800" dirty="0">
                <a:solidFill>
                  <a:schemeClr val="tx2"/>
                </a:solidFill>
              </a:rPr>
              <a:t>No</a:t>
            </a:r>
          </a:p>
          <a:p>
            <a:pPr marL="800100" lvl="2" indent="-342900"/>
            <a:r>
              <a:rPr lang="en-GB" sz="1800" dirty="0">
                <a:solidFill>
                  <a:schemeClr val="tx2"/>
                </a:solidFill>
              </a:rPr>
              <a:t>Try to Blue.</a:t>
            </a:r>
          </a:p>
          <a:p>
            <a:pPr marL="800100" lvl="2" indent="-342900"/>
            <a:r>
              <a:rPr lang="en-GB" sz="1800" dirty="0">
                <a:solidFill>
                  <a:schemeClr val="tx2"/>
                </a:solidFill>
              </a:rPr>
              <a:t>Thumbs up to the referee to confirm try is good and call it on comms. (Referee may want to check )</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1293777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9C61091-FE87-1914-95E8-07955BC6921D}"/>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7AB7A49-8522-1609-FF4F-D7D135453DE9}"/>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BE4B9B4A-B160-ABAF-555C-9FC903E3045C}"/>
              </a:ext>
            </a:extLst>
          </p:cNvPr>
          <p:cNvSpPr>
            <a:spLocks noGrp="1"/>
          </p:cNvSpPr>
          <p:nvPr>
            <p:ph idx="1"/>
          </p:nvPr>
        </p:nvSpPr>
        <p:spPr>
          <a:xfrm>
            <a:off x="6463838" y="1648327"/>
            <a:ext cx="4484536" cy="5340097"/>
          </a:xfrm>
        </p:spPr>
        <p:txBody>
          <a:bodyPr anchor="ctr">
            <a:normAutofit lnSpcReduction="10000"/>
          </a:bodyPr>
          <a:lstStyle/>
          <a:p>
            <a:pPr marL="342900" lvl="1" indent="-342900"/>
            <a:r>
              <a:rPr lang="en-GB" sz="1700" dirty="0">
                <a:solidFill>
                  <a:schemeClr val="tx2"/>
                </a:solidFill>
              </a:rPr>
              <a:t>Blue player grubber kicks the ball forward; an onside blue player runs forward and with one foot in touch kicks the ball forward, it hits the corner flag halfway up the flagpole and bounces coming to a stop over the try line.  The blue player runs forward remaining off the pitch and puts downward pressure on the ball from touch-in-goal (the ball has not touched the touch-in-goal line):</a:t>
            </a:r>
          </a:p>
          <a:p>
            <a:pPr marL="800100" lvl="2" indent="-342900"/>
            <a:r>
              <a:rPr lang="en-GB" sz="1700" dirty="0">
                <a:solidFill>
                  <a:schemeClr val="tx2"/>
                </a:solidFill>
              </a:rPr>
              <a:t>Is the ball in  touch?</a:t>
            </a:r>
          </a:p>
          <a:p>
            <a:pPr marL="800100" lvl="2" indent="-342900"/>
            <a:r>
              <a:rPr lang="en-GB" sz="1700" dirty="0">
                <a:solidFill>
                  <a:schemeClr val="tx2"/>
                </a:solidFill>
              </a:rPr>
              <a:t>What is the decision?</a:t>
            </a:r>
          </a:p>
          <a:p>
            <a:pPr marL="800100" lvl="2" indent="-342900"/>
            <a:r>
              <a:rPr lang="en-GB" sz="1700" dirty="0">
                <a:solidFill>
                  <a:schemeClr val="tx2"/>
                </a:solidFill>
              </a:rPr>
              <a:t>What is the AR’s action?</a:t>
            </a:r>
          </a:p>
          <a:p>
            <a:pPr marL="800100" lvl="2" indent="-342900"/>
            <a:endParaRPr lang="en-GB" sz="1700" dirty="0">
              <a:solidFill>
                <a:schemeClr val="tx2"/>
              </a:solidFill>
            </a:endParaRPr>
          </a:p>
          <a:p>
            <a:pPr marL="342900" lvl="1" indent="-342900"/>
            <a:r>
              <a:rPr lang="en-GB" sz="1700" dirty="0">
                <a:solidFill>
                  <a:schemeClr val="tx2"/>
                </a:solidFill>
              </a:rPr>
              <a:t>Answers:</a:t>
            </a:r>
          </a:p>
          <a:p>
            <a:pPr marL="800100" lvl="2" indent="-342900"/>
            <a:r>
              <a:rPr lang="en-GB" sz="1700" dirty="0">
                <a:solidFill>
                  <a:schemeClr val="tx2"/>
                </a:solidFill>
              </a:rPr>
              <a:t>No</a:t>
            </a:r>
          </a:p>
          <a:p>
            <a:pPr marL="800100" lvl="2" indent="-342900"/>
            <a:r>
              <a:rPr lang="en-GB" sz="1700" dirty="0">
                <a:solidFill>
                  <a:schemeClr val="tx2"/>
                </a:solidFill>
              </a:rPr>
              <a:t>Try to Blue.</a:t>
            </a:r>
          </a:p>
          <a:p>
            <a:pPr marL="800100" lvl="2" indent="-342900"/>
            <a:r>
              <a:rPr lang="en-GB" sz="1700" dirty="0">
                <a:solidFill>
                  <a:schemeClr val="tx2"/>
                </a:solidFill>
              </a:rPr>
              <a:t>Thumbs up to the referee to confirm try is good and call it on comms. (Referee may want to check it with AR).</a:t>
            </a:r>
          </a:p>
          <a:p>
            <a:pPr marL="342900" lvl="1" indent="-342900"/>
            <a:endParaRPr lang="en-GB" sz="1700" dirty="0">
              <a:solidFill>
                <a:schemeClr val="tx2"/>
              </a:solidFill>
            </a:endParaRPr>
          </a:p>
          <a:p>
            <a:pPr marL="1257300" lvl="3" indent="-342900"/>
            <a:endParaRPr lang="en-GB" sz="1700" dirty="0">
              <a:solidFill>
                <a:schemeClr val="tx2"/>
              </a:solidFill>
            </a:endParaRPr>
          </a:p>
          <a:p>
            <a:pPr marL="457200" lvl="2" indent="0">
              <a:buNone/>
            </a:pPr>
            <a:endParaRPr lang="en-GB" sz="1700" dirty="0">
              <a:solidFill>
                <a:schemeClr val="tx2"/>
              </a:solidFill>
            </a:endParaRPr>
          </a:p>
          <a:p>
            <a:pPr marL="800100" lvl="2" indent="-342900"/>
            <a:endParaRPr lang="en-GB" sz="1700" dirty="0">
              <a:solidFill>
                <a:schemeClr val="tx2"/>
              </a:solidFill>
            </a:endParaRPr>
          </a:p>
          <a:p>
            <a:pPr marL="800100" lvl="2" indent="-342900"/>
            <a:endParaRPr lang="en-GB" sz="1700" dirty="0">
              <a:solidFill>
                <a:schemeClr val="tx2"/>
              </a:solidFill>
            </a:endParaRPr>
          </a:p>
          <a:p>
            <a:pPr marL="800100" lvl="2" indent="-342900"/>
            <a:endParaRPr lang="en-GB" sz="1700" dirty="0">
              <a:solidFill>
                <a:schemeClr val="tx2"/>
              </a:solidFill>
            </a:endParaRPr>
          </a:p>
          <a:p>
            <a:pPr lvl="1"/>
            <a:endParaRPr lang="en-GB" sz="1700" dirty="0">
              <a:solidFill>
                <a:schemeClr val="tx2"/>
              </a:solidFill>
            </a:endParaRPr>
          </a:p>
        </p:txBody>
      </p:sp>
    </p:spTree>
    <p:extLst>
      <p:ext uri="{BB962C8B-B14F-4D97-AF65-F5344CB8AC3E}">
        <p14:creationId xmlns:p14="http://schemas.microsoft.com/office/powerpoint/2010/main" val="2627446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579A3A-339E-9AC7-B55D-9F17CF73D258}"/>
            </a:ext>
          </a:extLst>
        </p:cNvPr>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0"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C70A1588-8350-BC6A-7405-29AD18E32A45}"/>
              </a:ext>
            </a:extLst>
          </p:cNvPr>
          <p:cNvSpPr>
            <a:spLocks noGrp="1"/>
          </p:cNvSpPr>
          <p:nvPr>
            <p:ph type="title"/>
          </p:nvPr>
        </p:nvSpPr>
        <p:spPr>
          <a:xfrm>
            <a:off x="786385" y="841248"/>
            <a:ext cx="5129600" cy="5340097"/>
          </a:xfrm>
        </p:spPr>
        <p:txBody>
          <a:bodyPr anchor="ctr">
            <a:normAutofit/>
          </a:bodyPr>
          <a:lstStyle/>
          <a:p>
            <a:r>
              <a:rPr lang="en-GB" sz="4800">
                <a:solidFill>
                  <a:schemeClr val="bg1"/>
                </a:solidFill>
              </a:rPr>
              <a:t>Touch Laws</a:t>
            </a:r>
          </a:p>
        </p:txBody>
      </p:sp>
      <p:sp>
        <p:nvSpPr>
          <p:cNvPr id="3" name="Content Placeholder 2">
            <a:extLst>
              <a:ext uri="{FF2B5EF4-FFF2-40B4-BE49-F238E27FC236}">
                <a16:creationId xmlns:a16="http://schemas.microsoft.com/office/drawing/2014/main" id="{7082F3A3-2504-141B-40B5-FD3B65E0286E}"/>
              </a:ext>
            </a:extLst>
          </p:cNvPr>
          <p:cNvSpPr>
            <a:spLocks noGrp="1"/>
          </p:cNvSpPr>
          <p:nvPr>
            <p:ph idx="1"/>
          </p:nvPr>
        </p:nvSpPr>
        <p:spPr>
          <a:xfrm>
            <a:off x="6464410" y="841247"/>
            <a:ext cx="4484536" cy="5340097"/>
          </a:xfrm>
        </p:spPr>
        <p:txBody>
          <a:bodyPr anchor="ctr">
            <a:normAutofit/>
          </a:bodyPr>
          <a:lstStyle/>
          <a:p>
            <a:pPr marL="342900" lvl="1" indent="-342900"/>
            <a:r>
              <a:rPr lang="en-GB" sz="1800" dirty="0">
                <a:solidFill>
                  <a:schemeClr val="tx2"/>
                </a:solidFill>
              </a:rPr>
              <a:t>From outside their 22m, the Red player kicks the ball. A blue player standing in-touch knocks the ball backwards, but does not hold it, to a team-mate before the ball crosses the plane of touch:</a:t>
            </a:r>
          </a:p>
          <a:p>
            <a:pPr marL="800100" lvl="2" indent="-342900"/>
            <a:r>
              <a:rPr lang="en-GB" sz="1800" dirty="0">
                <a:solidFill>
                  <a:schemeClr val="tx2"/>
                </a:solidFill>
              </a:rPr>
              <a:t>Is the ball in touch?</a:t>
            </a:r>
          </a:p>
          <a:p>
            <a:pPr marL="800100" lvl="2" indent="-342900"/>
            <a:r>
              <a:rPr lang="en-GB" sz="1800" dirty="0">
                <a:solidFill>
                  <a:schemeClr val="tx2"/>
                </a:solidFill>
              </a:rPr>
              <a:t>What is the decision?</a:t>
            </a:r>
          </a:p>
          <a:p>
            <a:pPr marL="800100" lvl="2" indent="-342900"/>
            <a:r>
              <a:rPr lang="en-GB" sz="1800" dirty="0">
                <a:solidFill>
                  <a:schemeClr val="tx2"/>
                </a:solidFill>
              </a:rPr>
              <a:t>What is the AR’s action?</a:t>
            </a:r>
          </a:p>
          <a:p>
            <a:pPr marL="800100" lvl="2" indent="-342900"/>
            <a:endParaRPr lang="en-GB" sz="1800" dirty="0">
              <a:solidFill>
                <a:schemeClr val="tx2"/>
              </a:solidFill>
            </a:endParaRPr>
          </a:p>
          <a:p>
            <a:pPr marL="342900" lvl="1" indent="-342900"/>
            <a:r>
              <a:rPr lang="en-GB" sz="1800" dirty="0">
                <a:solidFill>
                  <a:schemeClr val="tx2"/>
                </a:solidFill>
              </a:rPr>
              <a:t>Answers:</a:t>
            </a:r>
          </a:p>
          <a:p>
            <a:pPr marL="800100" lvl="2" indent="-342900"/>
            <a:r>
              <a:rPr lang="en-GB" sz="1800" dirty="0">
                <a:solidFill>
                  <a:schemeClr val="tx2"/>
                </a:solidFill>
              </a:rPr>
              <a:t>No</a:t>
            </a:r>
          </a:p>
          <a:p>
            <a:pPr marL="800100" lvl="2" indent="-342900"/>
            <a:r>
              <a:rPr lang="en-GB" sz="1800" dirty="0">
                <a:solidFill>
                  <a:schemeClr val="tx2"/>
                </a:solidFill>
              </a:rPr>
              <a:t>Play on.</a:t>
            </a:r>
          </a:p>
          <a:p>
            <a:pPr marL="800100" lvl="2" indent="-342900"/>
            <a:r>
              <a:rPr lang="en-GB" sz="1800" dirty="0">
                <a:solidFill>
                  <a:schemeClr val="tx2"/>
                </a:solidFill>
              </a:rPr>
              <a:t>Comms to referee to confirm ‘play on, ball never reached touch’ .</a:t>
            </a:r>
          </a:p>
          <a:p>
            <a:pPr marL="342900" lvl="1" indent="-342900"/>
            <a:endParaRPr lang="en-GB" sz="1800" dirty="0">
              <a:solidFill>
                <a:schemeClr val="tx2"/>
              </a:solidFill>
            </a:endParaRPr>
          </a:p>
          <a:p>
            <a:pPr marL="1257300" lvl="3" indent="-342900"/>
            <a:endParaRPr lang="en-GB" dirty="0">
              <a:solidFill>
                <a:schemeClr val="tx2"/>
              </a:solidFill>
            </a:endParaRPr>
          </a:p>
          <a:p>
            <a:pPr marL="457200" lvl="2" indent="0">
              <a:buNone/>
            </a:pPr>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marL="800100" lvl="2" indent="-342900"/>
            <a:endParaRPr lang="en-GB" sz="1800" dirty="0">
              <a:solidFill>
                <a:schemeClr val="tx2"/>
              </a:solidFill>
            </a:endParaRPr>
          </a:p>
          <a:p>
            <a:pPr lvl="1"/>
            <a:endParaRPr lang="en-GB" sz="1800" dirty="0">
              <a:solidFill>
                <a:schemeClr val="tx2"/>
              </a:solidFill>
            </a:endParaRPr>
          </a:p>
        </p:txBody>
      </p:sp>
    </p:spTree>
    <p:extLst>
      <p:ext uri="{BB962C8B-B14F-4D97-AF65-F5344CB8AC3E}">
        <p14:creationId xmlns:p14="http://schemas.microsoft.com/office/powerpoint/2010/main" val="425752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1918</TotalTime>
  <Words>1521</Words>
  <Application>Microsoft Office PowerPoint</Application>
  <PresentationFormat>Widescreen</PresentationFormat>
  <Paragraphs>306</Paragraphs>
  <Slides>25</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25</vt:i4>
      </vt:variant>
    </vt:vector>
  </HeadingPairs>
  <TitlesOfParts>
    <vt:vector size="29" baseType="lpstr">
      <vt:lpstr>Aptos</vt:lpstr>
      <vt:lpstr>Aptos Display</vt:lpstr>
      <vt:lpstr>Arial</vt:lpstr>
      <vt:lpstr>Office Theme</vt:lpstr>
      <vt:lpstr>SRRS TRAINING</vt:lpstr>
      <vt:lpstr>Scope</vt:lpstr>
      <vt:lpstr>Roles – Assistant Referee</vt:lpstr>
      <vt:lpstr>Touch Laws</vt:lpstr>
      <vt:lpstr>Touch Laws</vt:lpstr>
      <vt:lpstr>Touch Laws</vt:lpstr>
      <vt:lpstr>Touch Laws</vt:lpstr>
      <vt:lpstr>Touch Laws</vt:lpstr>
      <vt:lpstr>Touch Laws</vt:lpstr>
      <vt:lpstr>Touch Laws</vt:lpstr>
      <vt:lpstr>Touch Laws</vt:lpstr>
      <vt:lpstr>Kick Laws</vt:lpstr>
      <vt:lpstr>Pre-Game Brief - ARs</vt:lpstr>
      <vt:lpstr>Top Tips – Line Out</vt:lpstr>
      <vt:lpstr>Top Tips –  Line Out</vt:lpstr>
      <vt:lpstr>Top Tips –  Kicks at Goal</vt:lpstr>
      <vt:lpstr>Top Tips Scrum</vt:lpstr>
      <vt:lpstr>Top Tips General Play</vt:lpstr>
      <vt:lpstr>Pre-Game Admin</vt:lpstr>
      <vt:lpstr>ARRIVAL AT GROUND - Pre-Game Duties</vt:lpstr>
      <vt:lpstr>Pre-Game Brief - Teams</vt:lpstr>
      <vt:lpstr>Pre-Game Brief - ARs</vt:lpstr>
      <vt:lpstr>Downtime</vt:lpstr>
      <vt:lpstr>Post Game</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Simon Reeves</dc:creator>
  <cp:lastModifiedBy>Simon Reeves</cp:lastModifiedBy>
  <cp:revision>3</cp:revision>
  <dcterms:created xsi:type="dcterms:W3CDTF">2025-02-02T15:39:49Z</dcterms:created>
  <dcterms:modified xsi:type="dcterms:W3CDTF">2025-03-20T16:38:03Z</dcterms:modified>
</cp:coreProperties>
</file>